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75" r:id="rId3"/>
    <p:sldId id="276" r:id="rId4"/>
    <p:sldId id="297" r:id="rId5"/>
    <p:sldId id="27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88" r:id="rId14"/>
    <p:sldId id="279" r:id="rId15"/>
    <p:sldId id="291" r:id="rId16"/>
    <p:sldId id="280" r:id="rId17"/>
    <p:sldId id="267" r:id="rId18"/>
    <p:sldId id="268" r:id="rId19"/>
    <p:sldId id="284" r:id="rId20"/>
    <p:sldId id="269" r:id="rId21"/>
    <p:sldId id="292" r:id="rId22"/>
    <p:sldId id="293" r:id="rId23"/>
    <p:sldId id="298" r:id="rId24"/>
    <p:sldId id="299" r:id="rId25"/>
    <p:sldId id="282" r:id="rId26"/>
    <p:sldId id="283" r:id="rId27"/>
    <p:sldId id="286" r:id="rId28"/>
    <p:sldId id="294" r:id="rId29"/>
    <p:sldId id="289" r:id="rId30"/>
    <p:sldId id="271" r:id="rId31"/>
    <p:sldId id="300" r:id="rId32"/>
    <p:sldId id="274" r:id="rId33"/>
    <p:sldId id="273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rikanth Babu Mandru" initials="SBM" lastIdx="1" clrIdx="0">
    <p:extLst>
      <p:ext uri="{19B8F6BF-5375-455C-9EA6-DF929625EA0E}">
        <p15:presenceInfo xmlns:p15="http://schemas.microsoft.com/office/powerpoint/2012/main" userId="S::mandru.s@northeastern.edu::0d49c7e0-cf20-4f9b-adbb-030310fc5f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7D9"/>
          </a:solidFill>
        </a:fill>
      </a:tcStyle>
    </a:wholeTbl>
    <a:band2H>
      <a:tcTxStyle/>
      <a:tcStyle>
        <a:tcBdr/>
        <a:fill>
          <a:solidFill>
            <a:srgbClr val="E9EC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DED8"/>
          </a:solidFill>
        </a:fill>
      </a:tcStyle>
    </a:wholeTbl>
    <a:band2H>
      <a:tcTxStyle/>
      <a:tcStyle>
        <a:tcBdr/>
        <a:fill>
          <a:solidFill>
            <a:srgbClr val="F2EF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2D6"/>
          </a:solidFill>
        </a:fill>
      </a:tcStyle>
    </a:wholeTbl>
    <a:band2H>
      <a:tcTxStyle/>
      <a:tcStyle>
        <a:tcBdr/>
        <a:fill>
          <a:solidFill>
            <a:srgbClr val="EAEA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7"/>
    <p:restoredTop sz="94710"/>
  </p:normalViewPr>
  <p:slideViewPr>
    <p:cSldViewPr snapToGrid="0" snapToObjects="1">
      <p:cViewPr varScale="1">
        <p:scale>
          <a:sx n="103" d="100"/>
          <a:sy n="103" d="100"/>
        </p:scale>
        <p:origin x="1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571499" y="4749801"/>
            <a:ext cx="11868096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6362700"/>
            <a:ext cx="10464800" cy="498422"/>
          </a:xfrm>
          <a:prstGeom prst="rect">
            <a:avLst/>
          </a:prstGeom>
        </p:spPr>
        <p:txBody>
          <a:bodyPr/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787400" indent="-330200" algn="ctr" defTabSz="457200">
              <a:spcBef>
                <a:spcPts val="0"/>
              </a:spcBef>
              <a:buFontTx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1244600" indent="-330200" algn="ctr" defTabSz="457200">
              <a:spcBef>
                <a:spcPts val="0"/>
              </a:spcBef>
              <a:buFontTx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1701800" indent="-330200" algn="ctr" defTabSz="457200">
              <a:spcBef>
                <a:spcPts val="0"/>
              </a:spcBef>
              <a:buFontTx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2159000" indent="-330200" algn="ctr" defTabSz="457200">
              <a:spcBef>
                <a:spcPts val="0"/>
              </a:spcBef>
              <a:buFontTx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0000" y="4292600"/>
            <a:ext cx="10464800" cy="711200"/>
          </a:xfrm>
          <a:prstGeom prst="rect">
            <a:avLst/>
          </a:prstGeom>
        </p:spPr>
        <p:txBody>
          <a:bodyPr anchor="ctr"/>
          <a:lstStyle/>
          <a:p>
            <a:pPr marL="0" indent="0" algn="ctr" defTabSz="457200">
              <a:spcBef>
                <a:spcPts val="2400"/>
              </a:spcBef>
              <a:buSzTx/>
              <a:buFontTx/>
              <a:buNone/>
              <a:defRPr sz="4000"/>
            </a:pPr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idx="13"/>
          </p:nvPr>
        </p:nvSpPr>
        <p:spPr>
          <a:xfrm>
            <a:off x="-177800" y="0"/>
            <a:ext cx="133731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ine"/>
          <p:cNvSpPr/>
          <p:nvPr/>
        </p:nvSpPr>
        <p:spPr>
          <a:xfrm>
            <a:off x="7543799" y="7975599"/>
            <a:ext cx="2" cy="142253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" name="Image"/>
          <p:cNvSpPr>
            <a:spLocks noGrp="1"/>
          </p:cNvSpPr>
          <p:nvPr>
            <p:ph type="pic" idx="13"/>
          </p:nvPr>
        </p:nvSpPr>
        <p:spPr>
          <a:xfrm>
            <a:off x="0" y="-25400"/>
            <a:ext cx="13004800" cy="77253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571500" y="4864100"/>
            <a:ext cx="5334476" cy="5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2" name="Image"/>
          <p:cNvSpPr>
            <a:spLocks noGrp="1"/>
          </p:cNvSpPr>
          <p:nvPr>
            <p:ph type="pic" idx="13"/>
          </p:nvPr>
        </p:nvSpPr>
        <p:spPr>
          <a:xfrm>
            <a:off x="4775200" y="0"/>
            <a:ext cx="15392400" cy="9766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0" name="Image"/>
          <p:cNvSpPr>
            <a:spLocks noGrp="1"/>
          </p:cNvSpPr>
          <p:nvPr>
            <p:ph type="pic" idx="13"/>
          </p:nvPr>
        </p:nvSpPr>
        <p:spPr>
          <a:xfrm>
            <a:off x="6477000" y="-152400"/>
            <a:ext cx="6654800" cy="990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defRPr sz="2600">
                <a:latin typeface="+mj-lt"/>
                <a:ea typeface="+mj-ea"/>
                <a:cs typeface="+mj-cs"/>
                <a:sym typeface="Helvetica Neue"/>
              </a:defRPr>
            </a:lvl1pPr>
            <a:lvl2pPr marL="660400" indent="-330200">
              <a:spcBef>
                <a:spcPts val="3000"/>
              </a:spcBef>
              <a:defRPr sz="2600">
                <a:latin typeface="+mj-lt"/>
                <a:ea typeface="+mj-ea"/>
                <a:cs typeface="+mj-cs"/>
                <a:sym typeface="Helvetica Neue"/>
              </a:defRPr>
            </a:lvl2pPr>
            <a:lvl3pPr marL="990600" indent="-330200">
              <a:spcBef>
                <a:spcPts val="3000"/>
              </a:spcBef>
              <a:defRPr sz="2600">
                <a:latin typeface="+mj-lt"/>
                <a:ea typeface="+mj-ea"/>
                <a:cs typeface="+mj-cs"/>
                <a:sym typeface="Helvetica Neue"/>
              </a:defRPr>
            </a:lvl3pPr>
            <a:lvl4pPr marL="1320800" indent="-330200">
              <a:spcBef>
                <a:spcPts val="3000"/>
              </a:spcBef>
              <a:defRPr sz="2600">
                <a:latin typeface="+mj-lt"/>
                <a:ea typeface="+mj-ea"/>
                <a:cs typeface="+mj-cs"/>
                <a:sym typeface="Helvetica Neue"/>
              </a:defRPr>
            </a:lvl4pPr>
            <a:lvl5pPr marL="1651000" indent="-330200">
              <a:spcBef>
                <a:spcPts val="3000"/>
              </a:spcBef>
              <a:defRPr sz="2600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"/>
          <p:cNvSpPr/>
          <p:nvPr/>
        </p:nvSpPr>
        <p:spPr>
          <a:xfrm flipH="1">
            <a:off x="9055097" y="508000"/>
            <a:ext cx="129" cy="797563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9" name="Line"/>
          <p:cNvSpPr/>
          <p:nvPr/>
        </p:nvSpPr>
        <p:spPr>
          <a:xfrm>
            <a:off x="9055096" y="4464050"/>
            <a:ext cx="3448504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0" name="Image"/>
          <p:cNvSpPr>
            <a:spLocks noGrp="1"/>
          </p:cNvSpPr>
          <p:nvPr>
            <p:ph type="pic" sz="half" idx="13"/>
          </p:nvPr>
        </p:nvSpPr>
        <p:spPr>
          <a:xfrm>
            <a:off x="9168010" y="4584787"/>
            <a:ext cx="6506666" cy="43434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9182100" y="-101600"/>
            <a:ext cx="3365500" cy="5003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15"/>
          </p:nvPr>
        </p:nvSpPr>
        <p:spPr>
          <a:xfrm>
            <a:off x="-800100" y="469900"/>
            <a:ext cx="11049000" cy="80539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71500" y="1968501"/>
            <a:ext cx="11868106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9778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1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28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avi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4.avi"/><Relationship Id="rId7" Type="http://schemas.openxmlformats.org/officeDocument/2006/relationships/image" Target="../media/image30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4.avi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google.com/ai-platform/models?authuser=3&amp;folder=&amp;organizationId=&amp;project=srgan-deploy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codataset.org/#download" TargetMode="External"/><Relationship Id="rId2" Type="http://schemas.openxmlformats.org/officeDocument/2006/relationships/hyperlink" Target="https://data.vision.ee.ethz.ch/cvl/DIV2K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kaggle.com/ll01dm/set-5-14-super-resolution-dataset" TargetMode="External"/><Relationship Id="rId5" Type="http://schemas.openxmlformats.org/officeDocument/2006/relationships/hyperlink" Target="https://www.tensorflow.org/datasets/catalog/lfw" TargetMode="External"/><Relationship Id="rId4" Type="http://schemas.openxmlformats.org/officeDocument/2006/relationships/hyperlink" Target="https://xinntao.github.io/open-videorestoration/rst_src/datasets_sr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RGAN PIC EXAMPLE.png" descr="SRGAN PIC EXAMPLE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1625" b="15994"/>
          <a:stretch>
            <a:fillRect/>
          </a:stretch>
        </p:blipFill>
        <p:spPr>
          <a:xfrm>
            <a:off x="0" y="-1"/>
            <a:ext cx="13004800" cy="7594601"/>
          </a:xfrm>
          <a:prstGeom prst="rect">
            <a:avLst/>
          </a:prstGeom>
        </p:spPr>
      </p:pic>
      <p:sp>
        <p:nvSpPr>
          <p:cNvPr id="128" name="Super Resolution of Images  using SRGAN"/>
          <p:cNvSpPr txBox="1">
            <a:spLocks noGrp="1"/>
          </p:cNvSpPr>
          <p:nvPr>
            <p:ph type="title"/>
          </p:nvPr>
        </p:nvSpPr>
        <p:spPr>
          <a:xfrm>
            <a:off x="228599" y="7835962"/>
            <a:ext cx="6702477" cy="17018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457200">
              <a:spcBef>
                <a:spcPts val="2400"/>
              </a:spcBef>
              <a:defRPr sz="40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Super Resolution of Images</a:t>
            </a:r>
            <a:r>
              <a:rPr lang="en-US" dirty="0"/>
              <a:t>/Videos</a:t>
            </a:r>
            <a:r>
              <a:rPr dirty="0"/>
              <a:t> using SRGAN</a:t>
            </a:r>
          </a:p>
        </p:txBody>
      </p:sp>
      <p:sp>
        <p:nvSpPr>
          <p:cNvPr id="129" name="Srikanth Babu Mandru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Srikanth Babu Mandru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RG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SRGAN</a:t>
            </a:r>
          </a:p>
        </p:txBody>
      </p:sp>
      <p:pic>
        <p:nvPicPr>
          <p:cNvPr id="160" name="fe3eced0-c452-4b7a-9f6d-dd8228048ab9.png" descr="fe3eced0-c452-4b7a-9f6d-dd8228048ab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43" y="2376970"/>
            <a:ext cx="11654744" cy="6371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Optim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Training details</a:t>
            </a:r>
          </a:p>
        </p:txBody>
      </p:sp>
      <p:sp>
        <p:nvSpPr>
          <p:cNvPr id="163" name="SRGAN paper uses Adam Optimizer…"/>
          <p:cNvSpPr txBox="1">
            <a:spLocks noGrp="1"/>
          </p:cNvSpPr>
          <p:nvPr>
            <p:ph type="body" idx="1"/>
          </p:nvPr>
        </p:nvSpPr>
        <p:spPr>
          <a:xfrm>
            <a:off x="571500" y="2209929"/>
            <a:ext cx="11861800" cy="6887271"/>
          </a:xfrm>
          <a:prstGeom prst="rect">
            <a:avLst/>
          </a:prstGeom>
        </p:spPr>
        <p:txBody>
          <a:bodyPr/>
          <a:lstStyle/>
          <a:p>
            <a:pPr marL="355517" indent="-355517" defTabSz="454273">
              <a:spcBef>
                <a:spcPts val="3200"/>
              </a:spcBef>
              <a:defRPr sz="2754">
                <a:solidFill>
                  <a:srgbClr val="000000"/>
                </a:solidFill>
              </a:defRPr>
            </a:pPr>
            <a:r>
              <a:rPr dirty="0"/>
              <a:t>Adam Optimizer </a:t>
            </a:r>
          </a:p>
          <a:p>
            <a:pPr marL="355517" indent="-355517" defTabSz="454273">
              <a:spcBef>
                <a:spcPts val="3200"/>
              </a:spcBef>
              <a:defRPr sz="2754">
                <a:solidFill>
                  <a:srgbClr val="000000"/>
                </a:solidFill>
              </a:defRPr>
            </a:pPr>
            <a:r>
              <a:rPr dirty="0"/>
              <a:t>Discriminator loss : Minimax loss</a:t>
            </a:r>
          </a:p>
          <a:p>
            <a:pPr marL="355517" indent="-355517" defTabSz="454273">
              <a:spcBef>
                <a:spcPts val="3200"/>
              </a:spcBef>
              <a:defRPr sz="2754">
                <a:solidFill>
                  <a:srgbClr val="000000"/>
                </a:solidFill>
              </a:defRPr>
            </a:pPr>
            <a:r>
              <a:rPr lang="en-US" dirty="0"/>
              <a:t>Generator loss</a:t>
            </a:r>
            <a:r>
              <a:rPr dirty="0"/>
              <a:t>:</a:t>
            </a:r>
          </a:p>
          <a:p>
            <a:pPr marL="974557" lvl="1" indent="-460207" defTabSz="454273">
              <a:spcBef>
                <a:spcPts val="3200"/>
              </a:spcBef>
              <a:buSzPct val="100000"/>
              <a:buFontTx/>
              <a:buAutoNum type="alphaUcPeriod"/>
              <a:defRPr sz="2754">
                <a:solidFill>
                  <a:srgbClr val="000000"/>
                </a:solidFill>
              </a:defRPr>
            </a:pPr>
            <a:r>
              <a:rPr dirty="0"/>
              <a:t>Perceptual loss</a:t>
            </a:r>
          </a:p>
          <a:p>
            <a:pPr marL="1168239" lvl="2" defTabSz="454273">
              <a:spcBef>
                <a:spcPts val="3200"/>
              </a:spcBef>
              <a:buFont typeface="Wingdings" pitchFamily="2" charset="2"/>
              <a:buChar char="Ø"/>
              <a:defRPr sz="2754">
                <a:solidFill>
                  <a:srgbClr val="000000"/>
                </a:solidFill>
              </a:defRPr>
            </a:pPr>
            <a:r>
              <a:rPr dirty="0"/>
              <a:t>Content loss + </a:t>
            </a:r>
            <a:r>
              <a:rPr lang="en-US" dirty="0"/>
              <a:t>0.001</a:t>
            </a:r>
            <a:r>
              <a:rPr dirty="0"/>
              <a:t> * Adversarial Loss </a:t>
            </a:r>
            <a:endParaRPr lang="en-US" dirty="0"/>
          </a:p>
          <a:p>
            <a:pPr marL="1168239" lvl="2" defTabSz="454273">
              <a:spcBef>
                <a:spcPts val="3200"/>
              </a:spcBef>
              <a:buFont typeface="Wingdings" pitchFamily="2" charset="2"/>
              <a:buChar char="Ø"/>
              <a:defRPr sz="2754">
                <a:solidFill>
                  <a:srgbClr val="000000"/>
                </a:solidFill>
              </a:defRPr>
            </a:pPr>
            <a:r>
              <a:rPr dirty="0"/>
              <a:t>Content loss : </a:t>
            </a:r>
          </a:p>
          <a:p>
            <a:pPr marL="1602606" lvl="3" indent="-368166" defTabSz="454273">
              <a:spcBef>
                <a:spcPts val="3200"/>
              </a:spcBef>
              <a:buSzPct val="100000"/>
              <a:buFontTx/>
              <a:buAutoNum type="arabicPeriod"/>
              <a:defRPr sz="2754">
                <a:solidFill>
                  <a:srgbClr val="000000"/>
                </a:solidFill>
              </a:defRPr>
            </a:pPr>
            <a:r>
              <a:rPr dirty="0"/>
              <a:t>Mean Squared Error (MSE) loss : </a:t>
            </a:r>
            <a:r>
              <a:rPr b="1" dirty="0">
                <a:latin typeface="+mj-lt"/>
                <a:ea typeface="+mj-ea"/>
                <a:cs typeface="+mj-cs"/>
                <a:sym typeface="Helvetica Neue"/>
              </a:rPr>
              <a:t>Pixel-Wise loss </a:t>
            </a:r>
          </a:p>
          <a:p>
            <a:pPr marL="1602606" lvl="3" indent="-368166" defTabSz="454273">
              <a:spcBef>
                <a:spcPts val="3200"/>
              </a:spcBef>
              <a:buSzPct val="100000"/>
              <a:buFontTx/>
              <a:buAutoNum type="arabicPeriod"/>
              <a:defRPr sz="2754">
                <a:solidFill>
                  <a:srgbClr val="000000"/>
                </a:solidFill>
              </a:defRPr>
            </a:pPr>
            <a:r>
              <a:rPr dirty="0"/>
              <a:t>VGG loss :</a:t>
            </a:r>
            <a:r>
              <a:rPr b="1" dirty="0">
                <a:latin typeface="+mj-lt"/>
                <a:ea typeface="+mj-ea"/>
                <a:cs typeface="+mj-cs"/>
                <a:sym typeface="Helvetica Neue"/>
              </a:rPr>
              <a:t> Based on feature maps from layers of VGG19 model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er-Pix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Per-Pix Loss</a:t>
            </a:r>
          </a:p>
        </p:txBody>
      </p:sp>
      <p:sp>
        <p:nvSpPr>
          <p:cNvPr id="166" name="New loss proposed in this projec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 dirty="0"/>
              <a:t>Stands for “Perceptual and Pixel” qualities of image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dirty="0"/>
              <a:t>Per-Pix loss =  </a:t>
            </a:r>
            <a:r>
              <a:rPr lang="en-US" dirty="0"/>
              <a:t>w1 * </a:t>
            </a:r>
            <a:r>
              <a:rPr dirty="0"/>
              <a:t>MSE loss + </a:t>
            </a:r>
            <a:r>
              <a:rPr lang="en-US" dirty="0"/>
              <a:t>w2 * </a:t>
            </a:r>
            <a:r>
              <a:rPr dirty="0"/>
              <a:t>VGG loss + </a:t>
            </a:r>
            <a:r>
              <a:rPr lang="en-US" dirty="0"/>
              <a:t>0.001 </a:t>
            </a:r>
            <a:r>
              <a:rPr dirty="0"/>
              <a:t>* Adversarial Los</a:t>
            </a:r>
            <a:r>
              <a:rPr lang="en-US" dirty="0"/>
              <a:t>s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en-US" dirty="0"/>
              <a:t>During Training: </a:t>
            </a:r>
            <a:r>
              <a:rPr lang="en-US" sz="2400" dirty="0"/>
              <a:t>(Each step is training over a mini-batch)</a:t>
            </a:r>
          </a:p>
          <a:p>
            <a:pPr lvl="1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pPr>
            <a:r>
              <a:rPr lang="en-US" sz="2400" dirty="0"/>
              <a:t>Steps 1 – 15000 : w1 = 10 , w2 = 1</a:t>
            </a:r>
          </a:p>
          <a:p>
            <a:pPr lvl="1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pPr>
            <a:r>
              <a:rPr lang="en-US" sz="2400" dirty="0"/>
              <a:t>Steps 15000 – 20000 : w1 = 10, w2 = 10</a:t>
            </a:r>
          </a:p>
          <a:p>
            <a:pPr lvl="1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pPr>
            <a:r>
              <a:rPr lang="en-US" sz="2400" dirty="0"/>
              <a:t>Steps 20000 – 35000 : w1 = 1, w2 = 10</a:t>
            </a:r>
          </a:p>
          <a:p>
            <a:pPr lvl="1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pPr>
            <a:r>
              <a:rPr lang="en-US" sz="2400" b="1" dirty="0"/>
              <a:t>Note : Actual weightage of VGG loss is “w2 * 0.006” and should be less than MSE 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er-Pix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en-US" dirty="0"/>
              <a:t>Intuition behind Per-Pix Loss</a:t>
            </a:r>
            <a:endParaRPr dirty="0"/>
          </a:p>
        </p:txBody>
      </p:sp>
      <p:sp>
        <p:nvSpPr>
          <p:cNvPr id="166" name="New loss proposed in this projec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rPr lang="en-US" dirty="0"/>
              <a:t>Change the parameters vector direction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en-US" dirty="0"/>
              <a:t>VGG loss used for fine-tuning to capture object edges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6D08EB-C1C4-F441-8105-86DACB7D1159}"/>
              </a:ext>
            </a:extLst>
          </p:cNvPr>
          <p:cNvCxnSpPr>
            <a:cxnSpLocks/>
          </p:cNvCxnSpPr>
          <p:nvPr/>
        </p:nvCxnSpPr>
        <p:spPr>
          <a:xfrm flipV="1">
            <a:off x="2262979" y="7237110"/>
            <a:ext cx="2965621" cy="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73DA0E-74BC-8646-8F20-D7E2E9A406F4}"/>
              </a:ext>
            </a:extLst>
          </p:cNvPr>
          <p:cNvCxnSpPr>
            <a:cxnSpLocks/>
          </p:cNvCxnSpPr>
          <p:nvPr/>
        </p:nvCxnSpPr>
        <p:spPr>
          <a:xfrm flipV="1">
            <a:off x="2262979" y="4876800"/>
            <a:ext cx="0" cy="234778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DFF364-CF83-3C46-9488-CC8C2493C141}"/>
              </a:ext>
            </a:extLst>
          </p:cNvPr>
          <p:cNvCxnSpPr>
            <a:cxnSpLocks/>
          </p:cNvCxnSpPr>
          <p:nvPr/>
        </p:nvCxnSpPr>
        <p:spPr>
          <a:xfrm flipV="1">
            <a:off x="2262978" y="5936562"/>
            <a:ext cx="531341" cy="1330411"/>
          </a:xfrm>
          <a:prstGeom prst="straightConnector1">
            <a:avLst/>
          </a:prstGeom>
          <a:ln w="571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B7B9543-CF81-BE4A-BD75-DDE2CD6C5702}"/>
              </a:ext>
            </a:extLst>
          </p:cNvPr>
          <p:cNvCxnSpPr>
            <a:cxnSpLocks/>
          </p:cNvCxnSpPr>
          <p:nvPr/>
        </p:nvCxnSpPr>
        <p:spPr>
          <a:xfrm flipV="1">
            <a:off x="2794318" y="5440233"/>
            <a:ext cx="1942758" cy="497359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F1F4F83-904E-6447-A883-4CB13D11C089}"/>
              </a:ext>
            </a:extLst>
          </p:cNvPr>
          <p:cNvSpPr txBox="1"/>
          <p:nvPr/>
        </p:nvSpPr>
        <p:spPr>
          <a:xfrm rot="16200000">
            <a:off x="1018137" y="5919588"/>
            <a:ext cx="1714263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MSE LOSS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D736BD-CF0D-FF46-826E-3E8399CC32FE}"/>
              </a:ext>
            </a:extLst>
          </p:cNvPr>
          <p:cNvSpPr txBox="1"/>
          <p:nvPr/>
        </p:nvSpPr>
        <p:spPr>
          <a:xfrm>
            <a:off x="2794318" y="7395510"/>
            <a:ext cx="1714263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 dirty="0"/>
              <a:t>VGG</a:t>
            </a: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LOSS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12E8F19F-54ED-0749-98AE-3F49A46633C3}"/>
              </a:ext>
            </a:extLst>
          </p:cNvPr>
          <p:cNvCxnSpPr/>
          <p:nvPr/>
        </p:nvCxnSpPr>
        <p:spPr>
          <a:xfrm>
            <a:off x="8087977" y="5372100"/>
            <a:ext cx="2517731" cy="1834782"/>
          </a:xfrm>
          <a:prstGeom prst="curvedConnector3">
            <a:avLst>
              <a:gd name="adj1" fmla="val 44527"/>
            </a:avLst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AF2D4D-21B9-E14A-82E3-65ABAA001A2D}"/>
              </a:ext>
            </a:extLst>
          </p:cNvPr>
          <p:cNvCxnSpPr>
            <a:cxnSpLocks/>
          </p:cNvCxnSpPr>
          <p:nvPr/>
        </p:nvCxnSpPr>
        <p:spPr>
          <a:xfrm>
            <a:off x="8849863" y="5641973"/>
            <a:ext cx="638341" cy="580159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91675C-E779-9246-A640-48CE7D0854C7}"/>
                  </a:ext>
                </a:extLst>
              </p:cNvPr>
              <p:cNvSpPr txBox="1"/>
              <p:nvPr/>
            </p:nvSpPr>
            <p:spPr>
              <a:xfrm>
                <a:off x="9420873" y="5769667"/>
                <a:ext cx="371384" cy="3247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Neue Light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Neue Ligh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91675C-E779-9246-A640-48CE7D085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0873" y="5769667"/>
                <a:ext cx="371384" cy="324769"/>
              </a:xfrm>
              <a:prstGeom prst="rect">
                <a:avLst/>
              </a:prstGeom>
              <a:blipFill>
                <a:blip r:embed="rId2"/>
                <a:stretch>
                  <a:fillRect l="-20000" t="-11111" r="-10000" b="-296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4BBA412-D897-6D44-A1A5-A181AAB3AE34}"/>
                  </a:ext>
                </a:extLst>
              </p:cNvPr>
              <p:cNvSpPr/>
              <p:nvPr/>
            </p:nvSpPr>
            <p:spPr>
              <a:xfrm>
                <a:off x="10185275" y="6432014"/>
                <a:ext cx="125367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4BBA412-D897-6D44-A1A5-A181AAB3A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275" y="6432014"/>
                <a:ext cx="1253677" cy="646331"/>
              </a:xfrm>
              <a:prstGeom prst="rect">
                <a:avLst/>
              </a:prstGeom>
              <a:blipFill>
                <a:blip r:embed="rId3"/>
                <a:stretch>
                  <a:fillRect l="-9000" t="-11538" r="-3000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C86C95-3A18-844B-96E3-4C4D570C5FF0}"/>
                  </a:ext>
                </a:extLst>
              </p:cNvPr>
              <p:cNvSpPr/>
              <p:nvPr/>
            </p:nvSpPr>
            <p:spPr>
              <a:xfrm>
                <a:off x="9740443" y="6222132"/>
                <a:ext cx="214334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Loss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C86C95-3A18-844B-96E3-4C4D570C5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443" y="6222132"/>
                <a:ext cx="2143343" cy="338554"/>
              </a:xfrm>
              <a:prstGeom prst="rect">
                <a:avLst/>
              </a:prstGeom>
              <a:blipFill>
                <a:blip r:embed="rId4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1B6F130-01E1-F946-B928-65669DD39C81}"/>
              </a:ext>
            </a:extLst>
          </p:cNvPr>
          <p:cNvSpPr txBox="1"/>
          <p:nvPr/>
        </p:nvSpPr>
        <p:spPr>
          <a:xfrm>
            <a:off x="7776202" y="7811305"/>
            <a:ext cx="379538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+mj-lt"/>
              </a:rPr>
              <a:t>Figure : Gradients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23DB7C-2CE7-5648-9CCC-C95106CC2E87}"/>
              </a:ext>
            </a:extLst>
          </p:cNvPr>
          <p:cNvSpPr/>
          <p:nvPr/>
        </p:nvSpPr>
        <p:spPr>
          <a:xfrm>
            <a:off x="1890338" y="7811305"/>
            <a:ext cx="34958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+mj-lt"/>
              </a:rPr>
              <a:t>Figure : Parameter Vectors (due to losses addition)</a:t>
            </a:r>
          </a:p>
        </p:txBody>
      </p:sp>
    </p:spTree>
    <p:extLst>
      <p:ext uri="{BB962C8B-B14F-4D97-AF65-F5344CB8AC3E}">
        <p14:creationId xmlns:p14="http://schemas.microsoft.com/office/powerpoint/2010/main" val="282297702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er-Pix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en-US" dirty="0"/>
              <a:t>Training and Deployment Infrastructure</a:t>
            </a:r>
          </a:p>
        </p:txBody>
      </p:sp>
      <p:sp>
        <p:nvSpPr>
          <p:cNvPr id="166" name="New loss proposed in this projec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rPr lang="en-US" dirty="0"/>
              <a:t>Training:</a:t>
            </a:r>
          </a:p>
          <a:p>
            <a:pPr lvl="1">
              <a:buFont typeface="Wingdings" pitchFamily="2" charset="2"/>
              <a:buChar char="Ø"/>
              <a:defRPr>
                <a:solidFill>
                  <a:srgbClr val="000000"/>
                </a:solidFill>
              </a:defRPr>
            </a:pPr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  <a:p>
            <a:pPr lvl="1">
              <a:buFont typeface="Wingdings" pitchFamily="2" charset="2"/>
              <a:buChar char="Ø"/>
              <a:defRPr>
                <a:solidFill>
                  <a:srgbClr val="000000"/>
                </a:solidFill>
              </a:defRPr>
            </a:pPr>
            <a:r>
              <a:rPr lang="en-US" dirty="0"/>
              <a:t>Google AI Platform Deep learning VM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en-US" dirty="0"/>
              <a:t>Deployment:</a:t>
            </a:r>
          </a:p>
          <a:p>
            <a:pPr lvl="1">
              <a:buFont typeface="Wingdings" pitchFamily="2" charset="2"/>
              <a:buChar char="Ø"/>
              <a:defRPr>
                <a:solidFill>
                  <a:srgbClr val="000000"/>
                </a:solidFill>
              </a:defRPr>
            </a:pPr>
            <a:r>
              <a:rPr lang="en-US" dirty="0"/>
              <a:t>Google AI platform</a:t>
            </a:r>
          </a:p>
        </p:txBody>
      </p:sp>
    </p:spTree>
    <p:extLst>
      <p:ext uri="{BB962C8B-B14F-4D97-AF65-F5344CB8AC3E}">
        <p14:creationId xmlns:p14="http://schemas.microsoft.com/office/powerpoint/2010/main" val="95177845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er-Pix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en-US" dirty="0"/>
              <a:t>Workflow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4D654A6-4105-784F-B7A9-D749DCE73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30" y="5964412"/>
            <a:ext cx="1379095" cy="137909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587E3A0-AE32-4B42-83E0-F8D72DB82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1" y="2542079"/>
            <a:ext cx="1379095" cy="1379095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15E8AE33-215E-3644-9EC7-75B316BE1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948" y="4259284"/>
            <a:ext cx="1520669" cy="1520669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DB263A5-67C9-5944-8B71-D82D162FA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53" y="2258093"/>
            <a:ext cx="1753849" cy="2001191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492537D3-46CA-864B-8FCA-985460AE7A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402" y="5911405"/>
            <a:ext cx="1753849" cy="1520669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1ED1916C-47C1-A64A-BB3F-4DFE112175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19" y="4259284"/>
            <a:ext cx="1753849" cy="152066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C4729C-E352-224B-8367-973E3954C374}"/>
              </a:ext>
            </a:extLst>
          </p:cNvPr>
          <p:cNvCxnSpPr>
            <a:cxnSpLocks/>
          </p:cNvCxnSpPr>
          <p:nvPr/>
        </p:nvCxnSpPr>
        <p:spPr>
          <a:xfrm>
            <a:off x="2350125" y="3682995"/>
            <a:ext cx="689548" cy="76033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CD2F036-C987-9941-8855-DED2EBB5127B}"/>
              </a:ext>
            </a:extLst>
          </p:cNvPr>
          <p:cNvCxnSpPr>
            <a:cxnSpLocks/>
          </p:cNvCxnSpPr>
          <p:nvPr/>
        </p:nvCxnSpPr>
        <p:spPr>
          <a:xfrm flipV="1">
            <a:off x="2167302" y="5520938"/>
            <a:ext cx="778122" cy="71138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C9036D-776D-6F44-A45C-281CDB63959B}"/>
              </a:ext>
            </a:extLst>
          </p:cNvPr>
          <p:cNvCxnSpPr>
            <a:cxnSpLocks/>
          </p:cNvCxnSpPr>
          <p:nvPr/>
        </p:nvCxnSpPr>
        <p:spPr>
          <a:xfrm>
            <a:off x="3886771" y="5496465"/>
            <a:ext cx="765385" cy="77715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5DCDB93-0D72-454F-8BCF-8D46F798363A}"/>
              </a:ext>
            </a:extLst>
          </p:cNvPr>
          <p:cNvCxnSpPr>
            <a:cxnSpLocks/>
          </p:cNvCxnSpPr>
          <p:nvPr/>
        </p:nvCxnSpPr>
        <p:spPr>
          <a:xfrm flipV="1">
            <a:off x="3913095" y="3591886"/>
            <a:ext cx="942714" cy="87692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D05676E-B2F1-1141-92B9-6B8B559FF5F1}"/>
              </a:ext>
            </a:extLst>
          </p:cNvPr>
          <p:cNvCxnSpPr>
            <a:cxnSpLocks/>
          </p:cNvCxnSpPr>
          <p:nvPr/>
        </p:nvCxnSpPr>
        <p:spPr>
          <a:xfrm>
            <a:off x="6395176" y="3689657"/>
            <a:ext cx="1151122" cy="86443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85B7A51-F2A9-F946-B5FC-188E630D0D38}"/>
              </a:ext>
            </a:extLst>
          </p:cNvPr>
          <p:cNvCxnSpPr>
            <a:cxnSpLocks/>
          </p:cNvCxnSpPr>
          <p:nvPr/>
        </p:nvCxnSpPr>
        <p:spPr>
          <a:xfrm flipV="1">
            <a:off x="6352499" y="5484727"/>
            <a:ext cx="1193799" cy="74760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D71DE50-FEC6-F64D-B30E-1F71BEF5F627}"/>
              </a:ext>
            </a:extLst>
          </p:cNvPr>
          <p:cNvCxnSpPr>
            <a:cxnSpLocks/>
          </p:cNvCxnSpPr>
          <p:nvPr/>
        </p:nvCxnSpPr>
        <p:spPr>
          <a:xfrm>
            <a:off x="9268921" y="5019618"/>
            <a:ext cx="1119263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C10CEF5-C703-BF41-B710-0C6EC771E36C}"/>
              </a:ext>
            </a:extLst>
          </p:cNvPr>
          <p:cNvSpPr txBox="1"/>
          <p:nvPr/>
        </p:nvSpPr>
        <p:spPr>
          <a:xfrm>
            <a:off x="1016001" y="4191616"/>
            <a:ext cx="137909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Store on Google Drive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F830C7-BFD6-6348-8DE6-3911BB20CC3C}"/>
              </a:ext>
            </a:extLst>
          </p:cNvPr>
          <p:cNvSpPr txBox="1"/>
          <p:nvPr/>
        </p:nvSpPr>
        <p:spPr>
          <a:xfrm>
            <a:off x="875259" y="7348571"/>
            <a:ext cx="157063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Store on Google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Storage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04852B-0A0D-F445-97E0-6C7607B1E131}"/>
              </a:ext>
            </a:extLst>
          </p:cNvPr>
          <p:cNvSpPr txBox="1"/>
          <p:nvPr/>
        </p:nvSpPr>
        <p:spPr>
          <a:xfrm>
            <a:off x="4812779" y="3873779"/>
            <a:ext cx="137909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Train model in </a:t>
            </a:r>
            <a:r>
              <a:rPr lang="en-US" sz="1600" dirty="0" err="1"/>
              <a:t>Colab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C6356F-4900-3143-BAE8-D7D9972AE272}"/>
              </a:ext>
            </a:extLst>
          </p:cNvPr>
          <p:cNvSpPr txBox="1"/>
          <p:nvPr/>
        </p:nvSpPr>
        <p:spPr>
          <a:xfrm>
            <a:off x="4417102" y="7375084"/>
            <a:ext cx="211694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Train model in Deep Learning VM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(AI Platform</a:t>
            </a:r>
            <a:r>
              <a:rPr lang="en-US" sz="1400" dirty="0"/>
              <a:t>)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C8D914-5CEB-5A4C-A03C-D0AFEE217853}"/>
              </a:ext>
            </a:extLst>
          </p:cNvPr>
          <p:cNvSpPr txBox="1"/>
          <p:nvPr/>
        </p:nvSpPr>
        <p:spPr>
          <a:xfrm>
            <a:off x="7286261" y="5849107"/>
            <a:ext cx="211694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Deploy model on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AI Platform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25B3A6-1DBA-3241-A566-FF119DEB58C0}"/>
              </a:ext>
            </a:extLst>
          </p:cNvPr>
          <p:cNvSpPr txBox="1"/>
          <p:nvPr/>
        </p:nvSpPr>
        <p:spPr>
          <a:xfrm>
            <a:off x="2590904" y="5849107"/>
            <a:ext cx="174552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Build model with TensorFlow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30019B1-7BB3-4A4F-9250-4D018DA21E60}"/>
              </a:ext>
            </a:extLst>
          </p:cNvPr>
          <p:cNvSpPr/>
          <p:nvPr/>
        </p:nvSpPr>
        <p:spPr>
          <a:xfrm>
            <a:off x="10513937" y="3951835"/>
            <a:ext cx="1769462" cy="2118916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Make Inferences from Application through REST API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E533590-6401-0E47-AEFE-F6E46BFBAEE8}"/>
              </a:ext>
            </a:extLst>
          </p:cNvPr>
          <p:cNvCxnSpPr>
            <a:cxnSpLocks/>
            <a:stCxn id="16" idx="0"/>
            <a:endCxn id="41" idx="2"/>
          </p:cNvCxnSpPr>
          <p:nvPr/>
        </p:nvCxnSpPr>
        <p:spPr>
          <a:xfrm flipV="1">
            <a:off x="5502327" y="4468814"/>
            <a:ext cx="0" cy="1442591"/>
          </a:xfrm>
          <a:prstGeom prst="straightConnector1">
            <a:avLst/>
          </a:prstGeom>
          <a:ln w="38100" cap="rnd" cmpd="sng" algn="ctr">
            <a:solidFill>
              <a:schemeClr val="bg2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A44082-DE9E-454F-A6AC-6660AB6D2A55}"/>
              </a:ext>
            </a:extLst>
          </p:cNvPr>
          <p:cNvSpPr txBox="1"/>
          <p:nvPr/>
        </p:nvSpPr>
        <p:spPr>
          <a:xfrm>
            <a:off x="5542036" y="5075968"/>
            <a:ext cx="150725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Port Forwarding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4699F0-4ABC-4B43-BF0B-D12F9F567364}"/>
              </a:ext>
            </a:extLst>
          </p:cNvPr>
          <p:cNvSpPr txBox="1"/>
          <p:nvPr/>
        </p:nvSpPr>
        <p:spPr>
          <a:xfrm>
            <a:off x="10361807" y="9248993"/>
            <a:ext cx="260474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Credits : Designed by me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08076B-06D9-D945-B6E9-9BFABBE4C2DF}"/>
              </a:ext>
            </a:extLst>
          </p:cNvPr>
          <p:cNvCxnSpPr>
            <a:cxnSpLocks/>
          </p:cNvCxnSpPr>
          <p:nvPr/>
        </p:nvCxnSpPr>
        <p:spPr>
          <a:xfrm>
            <a:off x="6475102" y="3252844"/>
            <a:ext cx="1786331" cy="0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252AE91F-A783-7040-9F61-F7B45E999C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053" y="2434284"/>
            <a:ext cx="1520669" cy="155767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B7707DC-D595-7A43-98A6-39DE8D753D92}"/>
              </a:ext>
            </a:extLst>
          </p:cNvPr>
          <p:cNvSpPr txBox="1"/>
          <p:nvPr/>
        </p:nvSpPr>
        <p:spPr>
          <a:xfrm>
            <a:off x="7971645" y="3841317"/>
            <a:ext cx="211694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59745952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er-Pix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en-US" dirty="0"/>
              <a:t>More specifics of coding</a:t>
            </a:r>
          </a:p>
        </p:txBody>
      </p:sp>
      <p:sp>
        <p:nvSpPr>
          <p:cNvPr id="166" name="New loss proposed in this projec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rPr lang="en-US" dirty="0"/>
              <a:t>GPU training – </a:t>
            </a:r>
            <a:r>
              <a:rPr lang="en-US" dirty="0" err="1"/>
              <a:t>Onedevice</a:t>
            </a:r>
            <a:r>
              <a:rPr lang="en-US" dirty="0"/>
              <a:t> and </a:t>
            </a:r>
            <a:r>
              <a:rPr lang="en-US" dirty="0" err="1"/>
              <a:t>MirroredStrategy</a:t>
            </a:r>
            <a:endParaRPr lang="en-US" dirty="0"/>
          </a:p>
          <a:p>
            <a:pPr lvl="1">
              <a:buFont typeface="Wingdings" pitchFamily="2" charset="2"/>
              <a:buChar char="Ø"/>
              <a:defRPr>
                <a:solidFill>
                  <a:srgbClr val="000000"/>
                </a:solidFill>
              </a:defRPr>
            </a:pPr>
            <a:r>
              <a:rPr lang="en-US" dirty="0"/>
              <a:t>For faster training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en-US" dirty="0" err="1"/>
              <a:t>TensorBoard</a:t>
            </a:r>
            <a:r>
              <a:rPr lang="en-US" dirty="0"/>
              <a:t> </a:t>
            </a:r>
          </a:p>
          <a:p>
            <a:pPr lvl="1">
              <a:buFont typeface="Wingdings" pitchFamily="2" charset="2"/>
              <a:buChar char="Ø"/>
              <a:defRPr>
                <a:solidFill>
                  <a:srgbClr val="000000"/>
                </a:solidFill>
              </a:defRPr>
            </a:pPr>
            <a:r>
              <a:rPr lang="en-US" dirty="0"/>
              <a:t>For visualization</a:t>
            </a:r>
          </a:p>
          <a:p>
            <a:pPr>
              <a:defRPr>
                <a:solidFill>
                  <a:srgbClr val="000000"/>
                </a:solidFill>
              </a:defRP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91712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sults of pro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Results of project</a:t>
            </a:r>
          </a:p>
        </p:txBody>
      </p:sp>
      <p:sp>
        <p:nvSpPr>
          <p:cNvPr id="169" name="Focus of this project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pPr>
            <a:r>
              <a:rPr lang="en-US" dirty="0"/>
              <a:t>Evaluation criteria</a:t>
            </a:r>
            <a:r>
              <a:rPr dirty="0"/>
              <a:t>: </a:t>
            </a:r>
          </a:p>
          <a:p>
            <a:pPr marL="989263" lvl="1" indent="-481263">
              <a:buSzPct val="100000"/>
              <a:buFontTx/>
              <a:buAutoNum type="arabicPeriod"/>
              <a:defRPr>
                <a:solidFill>
                  <a:srgbClr val="000000"/>
                </a:solidFill>
              </a:defRPr>
            </a:pPr>
            <a:r>
              <a:rPr dirty="0"/>
              <a:t>Pixel quality</a:t>
            </a:r>
            <a:r>
              <a:rPr lang="en-US" dirty="0"/>
              <a:t> - through </a:t>
            </a:r>
            <a:r>
              <a:rPr dirty="0"/>
              <a:t>PSNR value</a:t>
            </a:r>
          </a:p>
          <a:p>
            <a:pPr marL="989263" lvl="1" indent="-481263">
              <a:buSzPct val="100000"/>
              <a:buFontTx/>
              <a:buAutoNum type="arabicPeriod"/>
              <a:defRPr>
                <a:solidFill>
                  <a:srgbClr val="000000"/>
                </a:solidFill>
              </a:defRPr>
            </a:pPr>
            <a:r>
              <a:rPr dirty="0"/>
              <a:t>Perceptual quality </a:t>
            </a:r>
            <a:r>
              <a:rPr lang="en-US" dirty="0"/>
              <a:t>- </a:t>
            </a:r>
            <a:r>
              <a:rPr dirty="0"/>
              <a:t>through human perception</a:t>
            </a:r>
          </a:p>
          <a:p>
            <a:pPr marL="989263" lvl="1" indent="-481263">
              <a:buSzPct val="100000"/>
              <a:buFontTx/>
              <a:buAutoNum type="arabicPeriod"/>
              <a:defRPr>
                <a:solidFill>
                  <a:srgbClr val="000000"/>
                </a:solidFill>
              </a:defRPr>
            </a:pPr>
            <a:r>
              <a:rPr dirty="0"/>
              <a:t>Texture quality- </a:t>
            </a:r>
          </a:p>
          <a:p>
            <a:pPr marL="1122947" lvl="2" indent="-360947">
              <a:buSzPct val="100000"/>
              <a:buFontTx/>
              <a:defRPr>
                <a:solidFill>
                  <a:srgbClr val="000000"/>
                </a:solidFill>
              </a:defRPr>
            </a:pPr>
            <a:r>
              <a:rPr dirty="0"/>
              <a:t>Advantage of using GANs since it uses adversarial loss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ixel quality evalu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Pixel quality evaluation</a:t>
            </a:r>
          </a:p>
        </p:txBody>
      </p:sp>
      <p:pic>
        <p:nvPicPr>
          <p:cNvPr id="3" name="Picture 2" descr="MSE trained model results&#10;">
            <a:extLst>
              <a:ext uri="{FF2B5EF4-FFF2-40B4-BE49-F238E27FC236}">
                <a16:creationId xmlns:a16="http://schemas.microsoft.com/office/drawing/2014/main" id="{BC129EF5-9598-B341-8AFE-7A3E884E65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" y="2406836"/>
            <a:ext cx="5454546" cy="5454546"/>
          </a:xfrm>
          <a:prstGeom prst="rect">
            <a:avLst/>
          </a:prstGeom>
        </p:spPr>
      </p:pic>
      <p:pic>
        <p:nvPicPr>
          <p:cNvPr id="6" name="Picture 5" descr="PERPIX trained Model Results&#10;">
            <a:extLst>
              <a:ext uri="{FF2B5EF4-FFF2-40B4-BE49-F238E27FC236}">
                <a16:creationId xmlns:a16="http://schemas.microsoft.com/office/drawing/2014/main" id="{76D7E64B-46DE-944D-92AA-D52B3035E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756" y="2402414"/>
            <a:ext cx="5458968" cy="54589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E38481-8B66-F64B-B640-37D8D18B3F82}"/>
              </a:ext>
            </a:extLst>
          </p:cNvPr>
          <p:cNvSpPr txBox="1"/>
          <p:nvPr/>
        </p:nvSpPr>
        <p:spPr>
          <a:xfrm>
            <a:off x="1188994" y="8947911"/>
            <a:ext cx="10626811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Note: Training scores are only </a:t>
            </a:r>
            <a:r>
              <a:rPr lang="en-US" sz="1400" dirty="0"/>
              <a:t>on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part of training data, so take it as a grain of salt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2CF528-4FDC-6F4C-B427-753FC8F68A28}"/>
              </a:ext>
            </a:extLst>
          </p:cNvPr>
          <p:cNvSpPr txBox="1"/>
          <p:nvPr/>
        </p:nvSpPr>
        <p:spPr>
          <a:xfrm>
            <a:off x="1433383" y="8045574"/>
            <a:ext cx="410244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+mj-lt"/>
                <a:cs typeface="+mj-cs"/>
              </a:rPr>
              <a:t>Figure 1: PSNR across training steps for MSE trained model</a:t>
            </a:r>
            <a:endParaRPr kumimoji="0" lang="en-US" sz="20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Helvetica Neue Light"/>
              <a:cs typeface="+mj-cs"/>
              <a:sym typeface="Helvetica Neue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27F526-E168-4345-A62F-FDC128FD5645}"/>
              </a:ext>
            </a:extLst>
          </p:cNvPr>
          <p:cNvSpPr txBox="1"/>
          <p:nvPr/>
        </p:nvSpPr>
        <p:spPr>
          <a:xfrm>
            <a:off x="7871973" y="8045573"/>
            <a:ext cx="410244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+mj-lt"/>
              </a:rPr>
              <a:t>Figure 2: PSNR across training steps for PERPIX trained model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ixel quality evalu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Pixel quality</a:t>
            </a:r>
            <a:r>
              <a:rPr lang="en-US" dirty="0"/>
              <a:t> comparison with SRGAN paper</a:t>
            </a:r>
            <a:endParaRPr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BB3D5DC-39CB-5D4A-B667-035D61A8C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831941"/>
              </p:ext>
            </p:extLst>
          </p:nvPr>
        </p:nvGraphicFramePr>
        <p:xfrm>
          <a:off x="1102611" y="4730409"/>
          <a:ext cx="5186598" cy="3192905"/>
        </p:xfrm>
        <a:graphic>
          <a:graphicData uri="http://schemas.openxmlformats.org/drawingml/2006/table">
            <a:tbl>
              <a:tblPr firstRow="1" firstCol="1" bandRow="1"/>
              <a:tblGrid>
                <a:gridCol w="1424961">
                  <a:extLst>
                    <a:ext uri="{9D8B030D-6E8A-4147-A177-3AD203B41FA5}">
                      <a16:colId xmlns:a16="http://schemas.microsoft.com/office/drawing/2014/main" val="2169945322"/>
                    </a:ext>
                  </a:extLst>
                </a:gridCol>
                <a:gridCol w="1286363">
                  <a:extLst>
                    <a:ext uri="{9D8B030D-6E8A-4147-A177-3AD203B41FA5}">
                      <a16:colId xmlns:a16="http://schemas.microsoft.com/office/drawing/2014/main" val="4133053282"/>
                    </a:ext>
                  </a:extLst>
                </a:gridCol>
                <a:gridCol w="1402222">
                  <a:extLst>
                    <a:ext uri="{9D8B030D-6E8A-4147-A177-3AD203B41FA5}">
                      <a16:colId xmlns:a16="http://schemas.microsoft.com/office/drawing/2014/main" val="3929101551"/>
                    </a:ext>
                  </a:extLst>
                </a:gridCol>
                <a:gridCol w="1073052">
                  <a:extLst>
                    <a:ext uri="{9D8B030D-6E8A-4147-A177-3AD203B41FA5}">
                      <a16:colId xmlns:a16="http://schemas.microsoft.com/office/drawing/2014/main" val="1331013055"/>
                    </a:ext>
                  </a:extLst>
                </a:gridCol>
              </a:tblGrid>
              <a:tr h="502480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Set5</a:t>
                      </a:r>
                      <a:endParaRPr lang="en-US" sz="2000" dirty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637072"/>
                  </a:ext>
                </a:extLst>
              </a:tr>
              <a:tr h="5964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MSE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VGG54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PERPIX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930378"/>
                  </a:ext>
                </a:extLst>
              </a:tr>
              <a:tr h="79471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SRGAN (paper)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30.64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29.40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N/A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066680"/>
                  </a:ext>
                </a:extLst>
              </a:tr>
              <a:tr h="12992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SRGAN </a:t>
                      </a:r>
                    </a:p>
                    <a:p>
                      <a:pPr marL="0" marR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(In this project)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26.53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N/A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26.57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24033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C9EB1DB-6A02-BC4E-9F73-69B51495D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636012"/>
              </p:ext>
            </p:extLst>
          </p:nvPr>
        </p:nvGraphicFramePr>
        <p:xfrm>
          <a:off x="6883232" y="4715419"/>
          <a:ext cx="5351489" cy="3207895"/>
        </p:xfrm>
        <a:graphic>
          <a:graphicData uri="http://schemas.openxmlformats.org/drawingml/2006/table">
            <a:tbl>
              <a:tblPr firstRow="1" firstCol="1" bandRow="1"/>
              <a:tblGrid>
                <a:gridCol w="1470263">
                  <a:extLst>
                    <a:ext uri="{9D8B030D-6E8A-4147-A177-3AD203B41FA5}">
                      <a16:colId xmlns:a16="http://schemas.microsoft.com/office/drawing/2014/main" val="3178637555"/>
                    </a:ext>
                  </a:extLst>
                </a:gridCol>
                <a:gridCol w="1327259">
                  <a:extLst>
                    <a:ext uri="{9D8B030D-6E8A-4147-A177-3AD203B41FA5}">
                      <a16:colId xmlns:a16="http://schemas.microsoft.com/office/drawing/2014/main" val="2707620425"/>
                    </a:ext>
                  </a:extLst>
                </a:gridCol>
                <a:gridCol w="1446801">
                  <a:extLst>
                    <a:ext uri="{9D8B030D-6E8A-4147-A177-3AD203B41FA5}">
                      <a16:colId xmlns:a16="http://schemas.microsoft.com/office/drawing/2014/main" val="976122950"/>
                    </a:ext>
                  </a:extLst>
                </a:gridCol>
                <a:gridCol w="1107166">
                  <a:extLst>
                    <a:ext uri="{9D8B030D-6E8A-4147-A177-3AD203B41FA5}">
                      <a16:colId xmlns:a16="http://schemas.microsoft.com/office/drawing/2014/main" val="4001934892"/>
                    </a:ext>
                  </a:extLst>
                </a:gridCol>
              </a:tblGrid>
              <a:tr h="545446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Set14</a:t>
                      </a:r>
                      <a:endParaRPr lang="en-US" sz="2000" dirty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685321"/>
                  </a:ext>
                </a:extLst>
              </a:tr>
              <a:tr h="5408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MSE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VGG54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PERPIX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487565"/>
                  </a:ext>
                </a:extLst>
              </a:tr>
              <a:tr h="757479">
                <a:tc>
                  <a:txBody>
                    <a:bodyPr/>
                    <a:lstStyle/>
                    <a:p>
                      <a:pPr marL="0" marR="0" lvl="0" indent="0" algn="just" defTabSz="5842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/>
                        </a:rPr>
                        <a:t>SRGAN</a:t>
                      </a:r>
                      <a:r>
                        <a:rPr lang="en-US" sz="2000" b="1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(paper)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26.92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26.02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N/A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515405"/>
                  </a:ext>
                </a:extLst>
              </a:tr>
              <a:tr h="13641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SRGAN </a:t>
                      </a:r>
                    </a:p>
                    <a:p>
                      <a:pPr marL="0" marR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(In this project)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23.77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N/A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23.92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59456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8C22296-C940-9041-AC8B-59669A6C8454}"/>
              </a:ext>
            </a:extLst>
          </p:cNvPr>
          <p:cNvSpPr txBox="1"/>
          <p:nvPr/>
        </p:nvSpPr>
        <p:spPr>
          <a:xfrm>
            <a:off x="1754659" y="8185617"/>
            <a:ext cx="410244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+mj-lt"/>
                <a:cs typeface="+mj-cs"/>
              </a:rPr>
              <a:t>Figure 1: Comparison of PSNR values on Set5 dataset</a:t>
            </a:r>
            <a:endParaRPr kumimoji="0" lang="en-US" sz="20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Helvetica Neue Light"/>
              <a:cs typeface="+mj-cs"/>
              <a:sym typeface="Helvetica Neue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B66A98-D6F0-5240-9D25-506658847A7C}"/>
              </a:ext>
            </a:extLst>
          </p:cNvPr>
          <p:cNvSpPr txBox="1"/>
          <p:nvPr/>
        </p:nvSpPr>
        <p:spPr>
          <a:xfrm>
            <a:off x="7628237" y="8185617"/>
            <a:ext cx="410244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+mj-lt"/>
                <a:cs typeface="+mj-cs"/>
              </a:rPr>
              <a:t>Figure 2: Comparison of PSNR values on Set14 dataset</a:t>
            </a:r>
            <a:endParaRPr kumimoji="0" lang="en-US" sz="20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Helvetica Neue Light"/>
              <a:cs typeface="+mj-cs"/>
              <a:sym typeface="Helvetica Neue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F3CCEF-784F-A54D-9D92-420906E13BE6}"/>
              </a:ext>
            </a:extLst>
          </p:cNvPr>
          <p:cNvSpPr txBox="1"/>
          <p:nvPr/>
        </p:nvSpPr>
        <p:spPr>
          <a:xfrm>
            <a:off x="571500" y="2346511"/>
            <a:ext cx="1186180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j-cs"/>
                <a:sym typeface="Helvetica Neue Light"/>
              </a:rPr>
              <a:t>Slightly higher PSNR with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+mj-cs"/>
              </a:rPr>
              <a:t>PERPIX</a:t>
            </a:r>
            <a:r>
              <a:rPr kumimoji="0" lang="en-US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j-cs"/>
                <a:sym typeface="Helvetica Neue Light"/>
              </a:rPr>
              <a:t> due to preserving of PSNR with MSE loss component</a:t>
            </a:r>
            <a:endParaRPr kumimoji="0" lang="en-US" sz="2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Light" panose="02000403000000020004" pitchFamily="2" charset="0"/>
              <a:ea typeface="Helvetica Neue Light" panose="02000403000000020004" pitchFamily="2" charset="0"/>
              <a:cs typeface="+mj-cs"/>
              <a:sym typeface="Helvetica Neue Light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cs typeface="+mj-cs"/>
              </a:rPr>
              <a:t>Results are in right direction but require further training</a:t>
            </a:r>
          </a:p>
        </p:txBody>
      </p:sp>
    </p:spTree>
    <p:extLst>
      <p:ext uri="{BB962C8B-B14F-4D97-AF65-F5344CB8AC3E}">
        <p14:creationId xmlns:p14="http://schemas.microsoft.com/office/powerpoint/2010/main" val="374304372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roblem Topi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Overview</a:t>
            </a:r>
          </a:p>
        </p:txBody>
      </p:sp>
      <p:sp>
        <p:nvSpPr>
          <p:cNvPr id="135" name="Increase the resolution of Image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rPr lang="en-US" dirty="0"/>
              <a:t>Problem Statement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en-US" dirty="0"/>
              <a:t>Data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en-US" dirty="0"/>
              <a:t>SRGAN Model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en-US" dirty="0"/>
              <a:t>Training and deployment details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en-US" dirty="0"/>
              <a:t>Results</a:t>
            </a:r>
          </a:p>
          <a:p>
            <a:pPr>
              <a:defRPr>
                <a:solidFill>
                  <a:srgbClr val="000000"/>
                </a:solidFill>
              </a:defRPr>
            </a:pPr>
            <a:endParaRPr lang="en-US" dirty="0"/>
          </a:p>
          <a:p>
            <a:pPr>
              <a:defRPr>
                <a:solidFill>
                  <a:srgbClr val="000000"/>
                </a:solidFill>
              </a:defRP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79239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erceptual quality evalu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Perceptual quality evaluation</a:t>
            </a:r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5387B4F7-6F8E-9341-BF78-FE4A6A996F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31" b="31772"/>
          <a:stretch/>
        </p:blipFill>
        <p:spPr>
          <a:xfrm>
            <a:off x="571500" y="2587424"/>
            <a:ext cx="11861799" cy="58761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505C4D-626A-ED4D-9A4C-B1E094D3E13E}"/>
              </a:ext>
            </a:extLst>
          </p:cNvPr>
          <p:cNvSpPr/>
          <p:nvPr/>
        </p:nvSpPr>
        <p:spPr>
          <a:xfrm>
            <a:off x="2023760" y="8578025"/>
            <a:ext cx="89572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+mj-lt"/>
              </a:rPr>
              <a:t>Figure : Comparison of down-sampled, real and output images of MSE, PERPIX trained models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erceptual quality evalu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Perceptual quality evaluation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AEDEC2D-18EC-9045-8195-2ED4756669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t="35115" r="-172" b="35431"/>
          <a:stretch/>
        </p:blipFill>
        <p:spPr>
          <a:xfrm>
            <a:off x="836222" y="2713220"/>
            <a:ext cx="11332356" cy="55913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5EC300-C364-5841-A402-79859D47191A}"/>
              </a:ext>
            </a:extLst>
          </p:cNvPr>
          <p:cNvSpPr/>
          <p:nvPr/>
        </p:nvSpPr>
        <p:spPr>
          <a:xfrm>
            <a:off x="2023760" y="8578025"/>
            <a:ext cx="89572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+mj-lt"/>
              </a:rPr>
              <a:t>Figure : Comparison of down-sampled, real and output images of MSE, PERPIX trained models</a:t>
            </a:r>
          </a:p>
        </p:txBody>
      </p:sp>
    </p:spTree>
    <p:extLst>
      <p:ext uri="{BB962C8B-B14F-4D97-AF65-F5344CB8AC3E}">
        <p14:creationId xmlns:p14="http://schemas.microsoft.com/office/powerpoint/2010/main" val="348188807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erceptual quality evalu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Perceptual quality</a:t>
            </a:r>
            <a:r>
              <a:rPr lang="en-US" dirty="0"/>
              <a:t> (close observation)</a:t>
            </a:r>
            <a:endParaRPr dirty="0"/>
          </a:p>
        </p:txBody>
      </p:sp>
      <p:pic>
        <p:nvPicPr>
          <p:cNvPr id="5" name="Picture 4" descr="A picture containing animal, sitting, water, flower&#10;&#10;Description automatically generated">
            <a:extLst>
              <a:ext uri="{FF2B5EF4-FFF2-40B4-BE49-F238E27FC236}">
                <a16:creationId xmlns:a16="http://schemas.microsoft.com/office/drawing/2014/main" id="{05387B93-3971-1247-892C-ABC74BC08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19" y="3247765"/>
            <a:ext cx="2489199" cy="2540248"/>
          </a:xfrm>
          <a:prstGeom prst="rect">
            <a:avLst/>
          </a:prstGeom>
        </p:spPr>
      </p:pic>
      <p:pic>
        <p:nvPicPr>
          <p:cNvPr id="7" name="Picture 6" descr="A picture containing person, sitting, orange, table&#10;&#10;Description automatically generated">
            <a:extLst>
              <a:ext uri="{FF2B5EF4-FFF2-40B4-BE49-F238E27FC236}">
                <a16:creationId xmlns:a16="http://schemas.microsoft.com/office/drawing/2014/main" id="{244F2899-73E0-D542-A75A-346CD4ADC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451" y="3266814"/>
            <a:ext cx="2521199" cy="2521199"/>
          </a:xfrm>
          <a:prstGeom prst="rect">
            <a:avLst/>
          </a:prstGeom>
        </p:spPr>
      </p:pic>
      <p:pic>
        <p:nvPicPr>
          <p:cNvPr id="9" name="Picture 8" descr="A picture containing water, sitting, table, bird&#10;&#10;Description automatically generated">
            <a:extLst>
              <a:ext uri="{FF2B5EF4-FFF2-40B4-BE49-F238E27FC236}">
                <a16:creationId xmlns:a16="http://schemas.microsoft.com/office/drawing/2014/main" id="{3C310336-4799-6E45-A026-F04E5BF5D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696" y="3247765"/>
            <a:ext cx="2806079" cy="2521198"/>
          </a:xfrm>
          <a:prstGeom prst="rect">
            <a:avLst/>
          </a:prstGeom>
        </p:spPr>
      </p:pic>
      <p:pic>
        <p:nvPicPr>
          <p:cNvPr id="11" name="Picture 10" descr="A picture containing bird, sitting, blue, table&#10;&#10;Description automatically generated">
            <a:extLst>
              <a:ext uri="{FF2B5EF4-FFF2-40B4-BE49-F238E27FC236}">
                <a16:creationId xmlns:a16="http://schemas.microsoft.com/office/drawing/2014/main" id="{5D640AE7-3341-5B46-8A6E-2DF6BBCD0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250" y="3247764"/>
            <a:ext cx="2752950" cy="25211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965A8C-05F9-5240-8D25-C0195F845991}"/>
              </a:ext>
            </a:extLst>
          </p:cNvPr>
          <p:cNvSpPr txBox="1"/>
          <p:nvPr/>
        </p:nvSpPr>
        <p:spPr>
          <a:xfrm>
            <a:off x="706621" y="2595849"/>
            <a:ext cx="238760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Down-sampled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70875F-A503-CC49-922C-CB9F33DB6B2E}"/>
              </a:ext>
            </a:extLst>
          </p:cNvPr>
          <p:cNvSpPr txBox="1"/>
          <p:nvPr/>
        </p:nvSpPr>
        <p:spPr>
          <a:xfrm>
            <a:off x="3702050" y="2595848"/>
            <a:ext cx="226060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Original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6C3625-81AB-1946-BFA2-05BD86BDF180}"/>
              </a:ext>
            </a:extLst>
          </p:cNvPr>
          <p:cNvSpPr txBox="1"/>
          <p:nvPr/>
        </p:nvSpPr>
        <p:spPr>
          <a:xfrm>
            <a:off x="6570479" y="2441959"/>
            <a:ext cx="200179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Super-resolved with MSE loss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6AC6B2-EDC9-E143-95B5-52493258B65F}"/>
              </a:ext>
            </a:extLst>
          </p:cNvPr>
          <p:cNvSpPr txBox="1"/>
          <p:nvPr/>
        </p:nvSpPr>
        <p:spPr>
          <a:xfrm>
            <a:off x="9890827" y="2441959"/>
            <a:ext cx="200179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000" b="1" dirty="0"/>
              <a:t>Super-resolved with </a:t>
            </a:r>
            <a:r>
              <a:rPr lang="en-US" sz="2000" b="1" dirty="0" err="1"/>
              <a:t>Perpix</a:t>
            </a:r>
            <a:r>
              <a:rPr lang="en-US" sz="2000" b="1" dirty="0"/>
              <a:t> loss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433BE-F368-F248-8BDC-1D40550B4550}"/>
              </a:ext>
            </a:extLst>
          </p:cNvPr>
          <p:cNvSpPr txBox="1"/>
          <p:nvPr/>
        </p:nvSpPr>
        <p:spPr>
          <a:xfrm>
            <a:off x="586141" y="6932517"/>
            <a:ext cx="1186180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Only minute change 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/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Requires further training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8154C0-C07B-FB4E-8217-1F1100BD54E9}"/>
              </a:ext>
            </a:extLst>
          </p:cNvPr>
          <p:cNvSpPr/>
          <p:nvPr/>
        </p:nvSpPr>
        <p:spPr>
          <a:xfrm>
            <a:off x="1677771" y="6006322"/>
            <a:ext cx="89572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+mj-lt"/>
              </a:rPr>
              <a:t>Figure : Comparison of down-sampled, real and output images of MSE, PERPIX trained models</a:t>
            </a:r>
          </a:p>
        </p:txBody>
      </p:sp>
    </p:spTree>
    <p:extLst>
      <p:ext uri="{BB962C8B-B14F-4D97-AF65-F5344CB8AC3E}">
        <p14:creationId xmlns:p14="http://schemas.microsoft.com/office/powerpoint/2010/main" val="251775815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erceptual quality evalu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Perceptual quality</a:t>
            </a:r>
            <a:r>
              <a:rPr lang="en-US" dirty="0"/>
              <a:t> – MSE (close observation)</a:t>
            </a:r>
            <a:endParaRPr dirty="0"/>
          </a:p>
        </p:txBody>
      </p:sp>
      <p:pic>
        <p:nvPicPr>
          <p:cNvPr id="4" name="Picture 3" descr="A picture containing photo, different&#10;&#10;Description automatically generated">
            <a:extLst>
              <a:ext uri="{FF2B5EF4-FFF2-40B4-BE49-F238E27FC236}">
                <a16:creationId xmlns:a16="http://schemas.microsoft.com/office/drawing/2014/main" id="{0223BE5D-B1F8-3A4A-A875-539959F16F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" r="11475" b="4677"/>
          <a:stretch/>
        </p:blipFill>
        <p:spPr>
          <a:xfrm>
            <a:off x="571500" y="2173574"/>
            <a:ext cx="5754349" cy="6970426"/>
          </a:xfrm>
          <a:prstGeom prst="rect">
            <a:avLst/>
          </a:prstGeom>
        </p:spPr>
      </p:pic>
      <p:pic>
        <p:nvPicPr>
          <p:cNvPr id="8" name="Picture 7" descr="A picture containing photo, different, various, many&#10;&#10;Description automatically generated">
            <a:extLst>
              <a:ext uri="{FF2B5EF4-FFF2-40B4-BE49-F238E27FC236}">
                <a16:creationId xmlns:a16="http://schemas.microsoft.com/office/drawing/2014/main" id="{123B438E-D814-0D48-B751-01A0478126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" t="2410" r="8726" b="2175"/>
          <a:stretch/>
        </p:blipFill>
        <p:spPr>
          <a:xfrm>
            <a:off x="6502400" y="2173574"/>
            <a:ext cx="5942765" cy="69704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601240-C067-9947-8D05-31B18ABF34E7}"/>
              </a:ext>
            </a:extLst>
          </p:cNvPr>
          <p:cNvSpPr txBox="1"/>
          <p:nvPr/>
        </p:nvSpPr>
        <p:spPr>
          <a:xfrm>
            <a:off x="1094288" y="9174898"/>
            <a:ext cx="470877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+mj-lt"/>
                <a:cs typeface="+mj-cs"/>
              </a:rPr>
              <a:t>Figure 1: Real images</a:t>
            </a:r>
            <a:endParaRPr kumimoji="0" lang="en-US" sz="20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Helvetica Neue Light"/>
              <a:cs typeface="+mj-cs"/>
              <a:sym typeface="Helvetica Neue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7AE65E-D12D-7D4A-93C9-6D206949FAB2}"/>
              </a:ext>
            </a:extLst>
          </p:cNvPr>
          <p:cNvSpPr txBox="1"/>
          <p:nvPr/>
        </p:nvSpPr>
        <p:spPr>
          <a:xfrm>
            <a:off x="6325849" y="9144000"/>
            <a:ext cx="650240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+mj-lt"/>
                <a:cs typeface="+mj-cs"/>
              </a:rPr>
              <a:t>Figure 2: Generated images from MSE trained model</a:t>
            </a:r>
            <a:endParaRPr kumimoji="0" lang="en-US" sz="20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Helvetica Neue Light"/>
              <a:cs typeface="+mj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25508265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erceptual quality evalu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Perceptual quality</a:t>
            </a:r>
            <a:r>
              <a:rPr lang="en-US" dirty="0"/>
              <a:t>-PERPIX(close observation)</a:t>
            </a:r>
            <a:endParaRPr dirty="0"/>
          </a:p>
        </p:txBody>
      </p:sp>
      <p:pic>
        <p:nvPicPr>
          <p:cNvPr id="3" name="Picture 2" descr="A bunch of different types of food&#10;&#10;Description automatically generated">
            <a:extLst>
              <a:ext uri="{FF2B5EF4-FFF2-40B4-BE49-F238E27FC236}">
                <a16:creationId xmlns:a16="http://schemas.microsoft.com/office/drawing/2014/main" id="{4A505DE5-7752-634B-BADB-0E9A26122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"/>
          <a:stretch/>
        </p:blipFill>
        <p:spPr>
          <a:xfrm>
            <a:off x="571500" y="2203553"/>
            <a:ext cx="5689600" cy="6686027"/>
          </a:xfrm>
          <a:prstGeom prst="rect">
            <a:avLst/>
          </a:prstGeom>
        </p:spPr>
      </p:pic>
      <p:pic>
        <p:nvPicPr>
          <p:cNvPr id="6" name="Picture 5" descr="A bunch of different types of food&#10;&#10;Description automatically generated">
            <a:extLst>
              <a:ext uri="{FF2B5EF4-FFF2-40B4-BE49-F238E27FC236}">
                <a16:creationId xmlns:a16="http://schemas.microsoft.com/office/drawing/2014/main" id="{E334F503-15FB-DD45-9A72-BC14A869EC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"/>
          <a:stretch/>
        </p:blipFill>
        <p:spPr>
          <a:xfrm>
            <a:off x="6403887" y="2203552"/>
            <a:ext cx="6029413" cy="66860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2CF5B4-A525-F74D-BB90-D92F6D749CBE}"/>
              </a:ext>
            </a:extLst>
          </p:cNvPr>
          <p:cNvSpPr txBox="1"/>
          <p:nvPr/>
        </p:nvSpPr>
        <p:spPr>
          <a:xfrm>
            <a:off x="1061914" y="9013031"/>
            <a:ext cx="470877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+mj-lt"/>
                <a:cs typeface="+mj-cs"/>
              </a:rPr>
              <a:t>Figure 1: Real images</a:t>
            </a:r>
            <a:endParaRPr kumimoji="0" lang="en-US" sz="20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Helvetica Neue Light"/>
              <a:cs typeface="+mj-cs"/>
              <a:sym typeface="Helvetica Neue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A7D5B1-00D2-FD4C-A0EA-8C27929AF9F2}"/>
              </a:ext>
            </a:extLst>
          </p:cNvPr>
          <p:cNvSpPr txBox="1"/>
          <p:nvPr/>
        </p:nvSpPr>
        <p:spPr>
          <a:xfrm>
            <a:off x="7064207" y="8859143"/>
            <a:ext cx="470877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+mj-lt"/>
                <a:cs typeface="+mj-cs"/>
              </a:rPr>
              <a:t>Figure 2: Generated images from </a:t>
            </a:r>
            <a:r>
              <a:rPr lang="en-US" sz="2000" b="1" dirty="0" err="1">
                <a:latin typeface="+mj-lt"/>
                <a:cs typeface="+mj-cs"/>
              </a:rPr>
              <a:t>PerPix</a:t>
            </a:r>
            <a:r>
              <a:rPr lang="en-US" sz="2000" b="1" dirty="0">
                <a:latin typeface="+mj-lt"/>
                <a:cs typeface="+mj-cs"/>
              </a:rPr>
              <a:t> trained model</a:t>
            </a:r>
            <a:endParaRPr kumimoji="0" lang="en-US" sz="20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Helvetica Neue Light"/>
              <a:cs typeface="+mj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7978347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erceptual quality evalu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en-US" dirty="0"/>
              <a:t>Super-resolution of Faces</a:t>
            </a:r>
            <a:endParaRPr dirty="0"/>
          </a:p>
        </p:txBody>
      </p:sp>
      <p:pic>
        <p:nvPicPr>
          <p:cNvPr id="3" name="faces" descr="faces">
            <a:hlinkClick r:id="" action="ppaction://media"/>
            <a:extLst>
              <a:ext uri="{FF2B5EF4-FFF2-40B4-BE49-F238E27FC236}">
                <a16:creationId xmlns:a16="http://schemas.microsoft.com/office/drawing/2014/main" id="{1A49DA5F-94F2-DA41-8399-26850E1655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89109" y="2566647"/>
            <a:ext cx="5744192" cy="6082677"/>
          </a:xfrm>
          <a:prstGeom prst="rect">
            <a:avLst/>
          </a:prstGeom>
        </p:spPr>
      </p:pic>
      <p:pic>
        <p:nvPicPr>
          <p:cNvPr id="4" name="faces_original" descr="faces_original">
            <a:hlinkClick r:id="" action="ppaction://media"/>
            <a:extLst>
              <a:ext uri="{FF2B5EF4-FFF2-40B4-BE49-F238E27FC236}">
                <a16:creationId xmlns:a16="http://schemas.microsoft.com/office/drawing/2014/main" id="{C1E242B8-D344-5343-A14B-CED48579374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2683" y="2566648"/>
            <a:ext cx="5829717" cy="6082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E40838-420D-1A41-8228-9F9915A06669}"/>
              </a:ext>
            </a:extLst>
          </p:cNvPr>
          <p:cNvSpPr txBox="1"/>
          <p:nvPr/>
        </p:nvSpPr>
        <p:spPr>
          <a:xfrm>
            <a:off x="672683" y="2032805"/>
            <a:ext cx="582971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rPr>
              <a:t>Original Faces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69EB64-B6E6-A648-B03D-CCBC97BBB47C}"/>
              </a:ext>
            </a:extLst>
          </p:cNvPr>
          <p:cNvSpPr txBox="1"/>
          <p:nvPr/>
        </p:nvSpPr>
        <p:spPr>
          <a:xfrm>
            <a:off x="6689109" y="2030302"/>
            <a:ext cx="582971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rPr>
              <a:t>Super-resolved Faces with PERPIX model</a:t>
            </a:r>
          </a:p>
        </p:txBody>
      </p:sp>
    </p:spTree>
    <p:extLst>
      <p:ext uri="{BB962C8B-B14F-4D97-AF65-F5344CB8AC3E}">
        <p14:creationId xmlns:p14="http://schemas.microsoft.com/office/powerpoint/2010/main" val="41053784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erceptual quality evalu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en-US" dirty="0"/>
              <a:t>Super-resolution of Videos</a:t>
            </a:r>
            <a:endParaRPr dirty="0"/>
          </a:p>
        </p:txBody>
      </p:sp>
      <p:pic>
        <p:nvPicPr>
          <p:cNvPr id="4" name="foliage" descr="foliage">
            <a:hlinkClick r:id="" action="ppaction://media"/>
            <a:extLst>
              <a:ext uri="{FF2B5EF4-FFF2-40B4-BE49-F238E27FC236}">
                <a16:creationId xmlns:a16="http://schemas.microsoft.com/office/drawing/2014/main" id="{4D49D709-82BD-4248-94C6-1CADDAFD7B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0609" y="2920898"/>
            <a:ext cx="5582691" cy="5115144"/>
          </a:xfrm>
          <a:prstGeom prst="rect">
            <a:avLst/>
          </a:prstGeom>
        </p:spPr>
      </p:pic>
      <p:pic>
        <p:nvPicPr>
          <p:cNvPr id="5" name="foliage_original" descr="foliage_original">
            <a:hlinkClick r:id="" action="ppaction://media"/>
            <a:extLst>
              <a:ext uri="{FF2B5EF4-FFF2-40B4-BE49-F238E27FC236}">
                <a16:creationId xmlns:a16="http://schemas.microsoft.com/office/drawing/2014/main" id="{02CCB1CF-C113-704A-B827-8B1F219319F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715" y="2920898"/>
            <a:ext cx="5861685" cy="51151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4DD948-9074-1C4B-9A14-DEA8DB45CBF0}"/>
              </a:ext>
            </a:extLst>
          </p:cNvPr>
          <p:cNvSpPr txBox="1"/>
          <p:nvPr/>
        </p:nvSpPr>
        <p:spPr>
          <a:xfrm>
            <a:off x="603468" y="2322322"/>
            <a:ext cx="582971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rPr>
              <a:t>Original Video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3ED8D7-BD3A-1748-9A85-2BC403613E8F}"/>
              </a:ext>
            </a:extLst>
          </p:cNvPr>
          <p:cNvSpPr txBox="1"/>
          <p:nvPr/>
        </p:nvSpPr>
        <p:spPr>
          <a:xfrm>
            <a:off x="6850609" y="2322322"/>
            <a:ext cx="582971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rPr>
              <a:t>Super-resolved Video with </a:t>
            </a:r>
            <a:r>
              <a:rPr lang="en-US" sz="2000" b="1" dirty="0">
                <a:latin typeface="+mj-lt"/>
              </a:rPr>
              <a:t>PERPIX</a:t>
            </a: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6264787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erceptual quality evalu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en-US" dirty="0"/>
              <a:t>Deployment details</a:t>
            </a:r>
            <a:endParaRPr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27842C-1790-A44F-9321-C813380AE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177530"/>
            <a:ext cx="9142126" cy="6045200"/>
          </a:xfrm>
          <a:prstGeom prst="rect">
            <a:avLst/>
          </a:prstGeom>
        </p:spPr>
      </p:pic>
      <p:sp>
        <p:nvSpPr>
          <p:cNvPr id="8" name="Exploring the ideas of GAN architectures…">
            <a:extLst>
              <a:ext uri="{FF2B5EF4-FFF2-40B4-BE49-F238E27FC236}">
                <a16:creationId xmlns:a16="http://schemas.microsoft.com/office/drawing/2014/main" id="{2B967645-1613-1B48-9F9D-E0E1C0D85C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23622" y="7594589"/>
            <a:ext cx="2609678" cy="53341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  <a:defRPr>
                <a:solidFill>
                  <a:srgbClr val="000000"/>
                </a:solidFill>
              </a:defRPr>
            </a:pPr>
            <a:r>
              <a:rPr lang="en-US" sz="2400" b="1" dirty="0">
                <a:solidFill>
                  <a:srgbClr val="FF0000"/>
                </a:solidFill>
                <a:hlinkClick r:id="rId3"/>
              </a:rPr>
              <a:t>Deployed Models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36542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hase-1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en-US" dirty="0"/>
              <a:t>Summary</a:t>
            </a:r>
            <a:endParaRPr dirty="0"/>
          </a:p>
        </p:txBody>
      </p:sp>
      <p:sp>
        <p:nvSpPr>
          <p:cNvPr id="191" name="Exploring the ideas of GAN architectures…"/>
          <p:cNvSpPr txBox="1">
            <a:spLocks noGrp="1"/>
          </p:cNvSpPr>
          <p:nvPr>
            <p:ph type="body" idx="1"/>
          </p:nvPr>
        </p:nvSpPr>
        <p:spPr>
          <a:xfrm>
            <a:off x="571500" y="2222499"/>
            <a:ext cx="11861800" cy="6801579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 lang="en-US" dirty="0"/>
              <a:t>In phase 1, SRGAN model was implemented and trained for few iterations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en-US" dirty="0"/>
              <a:t>In phase 2, trained and deployed the model using Google cloud AI platform</a:t>
            </a:r>
          </a:p>
          <a:p>
            <a:pPr lvl="1">
              <a:buFont typeface="Wingdings" pitchFamily="2" charset="2"/>
              <a:buChar char="Ø"/>
              <a:defRPr>
                <a:solidFill>
                  <a:srgbClr val="000000"/>
                </a:solidFill>
              </a:defRPr>
            </a:pPr>
            <a:r>
              <a:rPr lang="en-US" dirty="0"/>
              <a:t>Specifically, GPU training along with </a:t>
            </a:r>
            <a:r>
              <a:rPr lang="en-US" dirty="0" err="1"/>
              <a:t>TensorBoard</a:t>
            </a:r>
            <a:r>
              <a:rPr lang="en-US" dirty="0"/>
              <a:t> to interpret results</a:t>
            </a:r>
          </a:p>
          <a:p>
            <a:pPr lvl="1">
              <a:buFont typeface="Wingdings" pitchFamily="2" charset="2"/>
              <a:buChar char="Ø"/>
              <a:defRPr>
                <a:solidFill>
                  <a:srgbClr val="000000"/>
                </a:solidFill>
              </a:defRPr>
            </a:pPr>
            <a:r>
              <a:rPr lang="en-US" dirty="0"/>
              <a:t>Experiments with weights in “ PERPIX loss ” </a:t>
            </a:r>
          </a:p>
          <a:p>
            <a:pPr lvl="1">
              <a:buFont typeface="Wingdings" pitchFamily="2" charset="2"/>
              <a:buChar char="Ø"/>
              <a:defRPr>
                <a:solidFill>
                  <a:srgbClr val="000000"/>
                </a:solidFill>
              </a:defRPr>
            </a:pPr>
            <a:r>
              <a:rPr lang="en-US" dirty="0"/>
              <a:t>Did inferences on Faces, videos, and comparison with SRGAN paper results </a:t>
            </a:r>
          </a:p>
          <a:p>
            <a:pPr lvl="2">
              <a:buFont typeface="Wingdings" pitchFamily="2" charset="2"/>
              <a:buChar char="§"/>
              <a:defRPr>
                <a:solidFill>
                  <a:srgbClr val="000000"/>
                </a:solidFill>
              </a:defRPr>
            </a:pPr>
            <a:r>
              <a:rPr lang="en-US" b="1" dirty="0"/>
              <a:t>Open-CV ( python ) </a:t>
            </a:r>
          </a:p>
        </p:txBody>
      </p:sp>
    </p:spTree>
    <p:extLst>
      <p:ext uri="{BB962C8B-B14F-4D97-AF65-F5344CB8AC3E}">
        <p14:creationId xmlns:p14="http://schemas.microsoft.com/office/powerpoint/2010/main" val="245894844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hase-1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en-US" dirty="0"/>
              <a:t>Ways of improvement</a:t>
            </a:r>
            <a:endParaRPr dirty="0"/>
          </a:p>
        </p:txBody>
      </p:sp>
      <p:sp>
        <p:nvSpPr>
          <p:cNvPr id="191" name="Exploring the ideas of GAN architectur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rPr lang="en-US" dirty="0"/>
              <a:t>Improving gradient behavior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en-US" dirty="0"/>
              <a:t>Adding new loss component to reach higher PSNR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en-US" dirty="0"/>
              <a:t>New metric that reflect perceptual quality</a:t>
            </a:r>
          </a:p>
        </p:txBody>
      </p:sp>
    </p:spTree>
    <p:extLst>
      <p:ext uri="{BB962C8B-B14F-4D97-AF65-F5344CB8AC3E}">
        <p14:creationId xmlns:p14="http://schemas.microsoft.com/office/powerpoint/2010/main" val="318341718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DBCB5-C376-6548-9A43-1788BF62E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Business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D08C4-C81C-BD41-9CDE-528AC344CF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Super-Resolution of video footages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Particularly, faces</a:t>
            </a:r>
          </a:p>
        </p:txBody>
      </p:sp>
    </p:spTree>
    <p:extLst>
      <p:ext uri="{BB962C8B-B14F-4D97-AF65-F5344CB8AC3E}">
        <p14:creationId xmlns:p14="http://schemas.microsoft.com/office/powerpoint/2010/main" val="72126450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Challenges</a:t>
            </a:r>
          </a:p>
        </p:txBody>
      </p:sp>
      <p:sp>
        <p:nvSpPr>
          <p:cNvPr id="194" name="Understanding GA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pPr>
            <a:r>
              <a:rPr lang="en-US" dirty="0"/>
              <a:t>Working with variations of new loss ( PERPIX )</a:t>
            </a:r>
          </a:p>
          <a:p>
            <a:pP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pPr>
            <a:r>
              <a:rPr lang="en-US" dirty="0"/>
              <a:t>Writing custom code </a:t>
            </a:r>
          </a:p>
          <a:p>
            <a:pPr lvl="1">
              <a:buFont typeface="Wingdings" pitchFamily="2" charset="2"/>
              <a:buChar char="Ø"/>
              <a:defRPr>
                <a:solidFill>
                  <a:srgbClr val="000000"/>
                </a:solidFill>
              </a:defRPr>
            </a:pPr>
            <a:r>
              <a:rPr lang="en-US" dirty="0"/>
              <a:t>saver program to save best model besides latest checkpoint</a:t>
            </a:r>
          </a:p>
          <a:p>
            <a:pP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pPr>
            <a:r>
              <a:rPr lang="en-US" dirty="0"/>
              <a:t>Integrating different TF APIs or modules</a:t>
            </a:r>
          </a:p>
          <a:p>
            <a:pPr lvl="1">
              <a:buFont typeface="Wingdings" pitchFamily="2" charset="2"/>
              <a:buChar char="Ø"/>
              <a:defRPr>
                <a:solidFill>
                  <a:srgbClr val="000000"/>
                </a:solidFill>
              </a:defRPr>
            </a:pPr>
            <a:r>
              <a:rPr lang="en-US" dirty="0"/>
              <a:t>TF data, Estimator API, </a:t>
            </a:r>
            <a:r>
              <a:rPr lang="en-US" dirty="0" err="1"/>
              <a:t>TensorBoard</a:t>
            </a:r>
            <a:r>
              <a:rPr lang="en-US" dirty="0"/>
              <a:t>, GPU training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dirty="0"/>
              <a:t>Further Work</a:t>
            </a:r>
            <a:endParaRPr dirty="0"/>
          </a:p>
        </p:txBody>
      </p:sp>
      <p:sp>
        <p:nvSpPr>
          <p:cNvPr id="194" name="Understanding GA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pPr>
            <a:r>
              <a:rPr lang="en-US" dirty="0"/>
              <a:t>Entirely different loss function</a:t>
            </a:r>
          </a:p>
          <a:p>
            <a:pPr lvl="1">
              <a:buFont typeface="Wingdings" pitchFamily="2" charset="2"/>
              <a:buChar char="Ø"/>
              <a:defRPr>
                <a:solidFill>
                  <a:srgbClr val="000000"/>
                </a:solidFill>
              </a:defRPr>
            </a:pPr>
            <a:r>
              <a:rPr lang="en-US" dirty="0"/>
              <a:t>Doesn’t include either MSE or VGG loss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B7272DD-7F0A-D34E-99B1-F0765C788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896" y="4510216"/>
            <a:ext cx="9589007" cy="39766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499417-6E24-104E-88F9-AB26AB02356F}"/>
              </a:ext>
            </a:extLst>
          </p:cNvPr>
          <p:cNvSpPr txBox="1"/>
          <p:nvPr/>
        </p:nvSpPr>
        <p:spPr>
          <a:xfrm>
            <a:off x="5260545" y="8544818"/>
            <a:ext cx="2483708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 dirty="0"/>
              <a:t>Training steps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4E7A94-F7D4-8E4C-B950-5B4186C57A27}"/>
              </a:ext>
            </a:extLst>
          </p:cNvPr>
          <p:cNvSpPr txBox="1"/>
          <p:nvPr/>
        </p:nvSpPr>
        <p:spPr>
          <a:xfrm rot="16200000">
            <a:off x="291636" y="5975024"/>
            <a:ext cx="2483708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PSNR SCORE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C8AE5-D256-8F48-A52E-83F25025EF5B}"/>
              </a:ext>
            </a:extLst>
          </p:cNvPr>
          <p:cNvSpPr txBox="1"/>
          <p:nvPr/>
        </p:nvSpPr>
        <p:spPr>
          <a:xfrm>
            <a:off x="2335427" y="8932752"/>
            <a:ext cx="896147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rPr>
              <a:t>Figure : PSNR with new loss ( sneak peek )</a:t>
            </a:r>
          </a:p>
        </p:txBody>
      </p:sp>
    </p:spTree>
    <p:extLst>
      <p:ext uri="{BB962C8B-B14F-4D97-AF65-F5344CB8AC3E}">
        <p14:creationId xmlns:p14="http://schemas.microsoft.com/office/powerpoint/2010/main" val="262459692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“Thank You.”"/>
          <p:cNvSpPr txBox="1">
            <a:spLocks noGrp="1"/>
          </p:cNvSpPr>
          <p:nvPr>
            <p:ph type="body" sz="quarter" idx="1"/>
          </p:nvPr>
        </p:nvSpPr>
        <p:spPr>
          <a:xfrm>
            <a:off x="1270000" y="4292600"/>
            <a:ext cx="10464800" cy="711200"/>
          </a:xfrm>
          <a:prstGeom prst="rect">
            <a:avLst/>
          </a:prstGeom>
          <a:gradFill>
            <a:gsLst>
              <a:gs pos="0">
                <a:srgbClr val="5D5D5C"/>
              </a:gs>
              <a:gs pos="100000">
                <a:srgbClr val="353535"/>
              </a:gs>
            </a:gsLst>
            <a:lin ang="5400000"/>
          </a:gradFill>
          <a:ln>
            <a:solidFill>
              <a:srgbClr val="000000"/>
            </a:solidFill>
          </a:ln>
          <a:effectLst>
            <a:outerShdw blurRad="50800" dist="25400" dir="5400000" rotWithShape="0">
              <a:srgbClr val="000000">
                <a:alpha val="40000"/>
              </a:srgbClr>
            </a:outerShdw>
            <a:reflection stA="60737" endPos="40000" dir="5400000" sy="-100000" algn="bl" rotWithShape="0"/>
          </a:effectLst>
        </p:spPr>
        <p:txBody>
          <a:bodyPr anchor="ctr"/>
          <a:lstStyle>
            <a:lvl1pPr defTabSz="584200">
              <a:defRPr sz="3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“Thank You”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References</a:t>
            </a:r>
          </a:p>
        </p:txBody>
      </p:sp>
      <p:sp>
        <p:nvSpPr>
          <p:cNvPr id="200" name="I.Goodfellow, J.Pouget-Abadie, M.Mirza, B.Xu, D.Warde-Farley, S. Ozair, A. Courville, and Y. Bengio. Generative adversarial nets. In Advances in Neural Information Processing Systems (NIPS), pages 2672–2680, 2014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267368" indent="-267368" defTabSz="457200">
              <a:lnSpc>
                <a:spcPts val="4100"/>
              </a:lnSpc>
              <a:spcBef>
                <a:spcPts val="1200"/>
              </a:spcBef>
              <a:buSzPct val="100000"/>
              <a:buFontTx/>
              <a:buAutoNum type="arabicPeriod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 err="1"/>
              <a:t>I.Goodfellow</a:t>
            </a:r>
            <a:r>
              <a:rPr dirty="0"/>
              <a:t>, </a:t>
            </a:r>
            <a:r>
              <a:rPr dirty="0" err="1"/>
              <a:t>J.Pouget</a:t>
            </a:r>
            <a:r>
              <a:rPr dirty="0"/>
              <a:t>-Abadie, </a:t>
            </a:r>
            <a:r>
              <a:rPr dirty="0" err="1"/>
              <a:t>M.Mirza</a:t>
            </a:r>
            <a:r>
              <a:rPr dirty="0"/>
              <a:t>, </a:t>
            </a:r>
            <a:r>
              <a:rPr dirty="0" err="1"/>
              <a:t>B.Xu</a:t>
            </a:r>
            <a:r>
              <a:rPr dirty="0"/>
              <a:t>, </a:t>
            </a:r>
            <a:r>
              <a:rPr dirty="0" err="1"/>
              <a:t>D.Warde</a:t>
            </a:r>
            <a:r>
              <a:rPr dirty="0"/>
              <a:t>-Farley, S. </a:t>
            </a:r>
            <a:r>
              <a:rPr dirty="0" err="1"/>
              <a:t>Ozair</a:t>
            </a:r>
            <a:r>
              <a:rPr dirty="0"/>
              <a:t>, A. Courville, and Y. </a:t>
            </a:r>
            <a:r>
              <a:rPr dirty="0" err="1"/>
              <a:t>Bengio</a:t>
            </a:r>
            <a:r>
              <a:rPr dirty="0"/>
              <a:t>. Generative adversarial nets. In Advances in Neural Information Processing Systems (NIPS), pages 2672–2680, 2014. </a:t>
            </a:r>
          </a:p>
          <a:p>
            <a:pPr marL="267368" indent="-267368" defTabSz="457200">
              <a:lnSpc>
                <a:spcPts val="4100"/>
              </a:lnSpc>
              <a:spcBef>
                <a:spcPts val="1200"/>
              </a:spcBef>
              <a:buSzPct val="100000"/>
              <a:buFontTx/>
              <a:buAutoNum type="arabicPeriod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C. </a:t>
            </a:r>
            <a:r>
              <a:rPr dirty="0" err="1"/>
              <a:t>Ledig</a:t>
            </a:r>
            <a:r>
              <a:rPr dirty="0"/>
              <a:t>, L. </a:t>
            </a:r>
            <a:r>
              <a:rPr dirty="0" err="1"/>
              <a:t>Theis</a:t>
            </a:r>
            <a:r>
              <a:rPr dirty="0"/>
              <a:t>, F. </a:t>
            </a:r>
            <a:r>
              <a:rPr dirty="0" err="1"/>
              <a:t>Husza</a:t>
            </a:r>
            <a:r>
              <a:rPr dirty="0"/>
              <a:t> ŕ , J. Caballero, A. Cunningham, A. Acosta, A. P. Aitken, A. </a:t>
            </a:r>
            <a:r>
              <a:rPr dirty="0" err="1"/>
              <a:t>Tejani</a:t>
            </a:r>
            <a:r>
              <a:rPr dirty="0"/>
              <a:t>, J. </a:t>
            </a:r>
            <a:r>
              <a:rPr dirty="0" err="1"/>
              <a:t>Totz</a:t>
            </a:r>
            <a:r>
              <a:rPr dirty="0"/>
              <a:t>, Z. Wang et al., “Photo-realistic single image super-resolution using a generative adversarial network,” in CVPR, 2017. </a:t>
            </a:r>
            <a:endParaRPr lang="en-US" dirty="0"/>
          </a:p>
          <a:p>
            <a:pPr marL="267368" indent="-267368" defTabSz="457200">
              <a:lnSpc>
                <a:spcPts val="4100"/>
              </a:lnSpc>
              <a:spcBef>
                <a:spcPts val="1200"/>
              </a:spcBef>
              <a:buSzPct val="100000"/>
              <a:buFontTx/>
              <a:buAutoNum type="arabicPeriod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2000" dirty="0" err="1">
                <a:sym typeface="Helvetica Neue"/>
              </a:rPr>
              <a:t>Zhihao</a:t>
            </a:r>
            <a:r>
              <a:rPr lang="en-US" sz="2000" dirty="0">
                <a:sym typeface="Helvetica Neue"/>
              </a:rPr>
              <a:t> Wang, Jian Chen, Steven C.H. Hoi, Fellow, "Deep Learning for Image Super-resolution: A Survey", IEEE, 2020.</a:t>
            </a:r>
          </a:p>
          <a:p>
            <a:pPr marL="267368" indent="-267368" defTabSz="457200">
              <a:lnSpc>
                <a:spcPts val="4100"/>
              </a:lnSpc>
              <a:spcBef>
                <a:spcPts val="1200"/>
              </a:spcBef>
              <a:buSzPct val="100000"/>
              <a:buFontTx/>
              <a:buAutoNum type="arabicPeriod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2000" dirty="0">
                <a:sym typeface="Helvetica Neue"/>
              </a:rPr>
              <a:t>C.Y. Yang, C. Ma, and M.H. Yang. Single-image </a:t>
            </a:r>
            <a:r>
              <a:rPr lang="en-US" sz="2000" dirty="0" err="1">
                <a:sym typeface="Helvetica Neue"/>
              </a:rPr>
              <a:t>super-resolution:A</a:t>
            </a:r>
            <a:r>
              <a:rPr lang="en-US" sz="2000" dirty="0">
                <a:sym typeface="Helvetica Neue"/>
              </a:rPr>
              <a:t> benchmark. In European Conference on Computer Vision (ECCV),pages 372–386. Springer, 2014.</a:t>
            </a:r>
          </a:p>
          <a:p>
            <a:pPr marL="267368" indent="-267368" defTabSz="457200">
              <a:lnSpc>
                <a:spcPts val="4100"/>
              </a:lnSpc>
              <a:spcBef>
                <a:spcPts val="1200"/>
              </a:spcBef>
              <a:buSzPct val="100000"/>
              <a:buFontTx/>
              <a:buAutoNum type="arabicPeriod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2000" dirty="0" err="1">
                <a:sym typeface="Helvetica Neue"/>
              </a:rPr>
              <a:t>Agustsson</a:t>
            </a:r>
            <a:r>
              <a:rPr lang="en-US" sz="2000" dirty="0">
                <a:sym typeface="Helvetica Neue"/>
              </a:rPr>
              <a:t>, </a:t>
            </a:r>
            <a:r>
              <a:rPr lang="en-US" sz="2000" dirty="0" err="1">
                <a:sym typeface="Helvetica Neue"/>
              </a:rPr>
              <a:t>Eirikur</a:t>
            </a:r>
            <a:r>
              <a:rPr lang="en-US" sz="2000" dirty="0">
                <a:sym typeface="Helvetica Neue"/>
              </a:rPr>
              <a:t> and </a:t>
            </a:r>
            <a:r>
              <a:rPr lang="en-US" sz="2000" dirty="0" err="1">
                <a:sym typeface="Helvetica Neue"/>
              </a:rPr>
              <a:t>Timofte</a:t>
            </a:r>
            <a:r>
              <a:rPr lang="en-US" sz="2000" dirty="0">
                <a:sym typeface="Helvetica Neue"/>
              </a:rPr>
              <a:t>, Radu. “NTIRE 2017 Challenge on Single Image Super-Resolution: Dataset and Study”, The IEEE Conference on Computer Vision and Pattern Recognition (CVPR) Workshops, July 2017.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DBCB5-C376-6548-9A43-1788BF62E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Project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D08C4-C81C-BD41-9CDE-528AC344CF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Generate super-resolution image from low-resolution image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Using Generative Adversarial Networks ( SRGAN )</a:t>
            </a:r>
          </a:p>
          <a:p>
            <a:r>
              <a:rPr lang="en-US" dirty="0">
                <a:solidFill>
                  <a:schemeClr val="tx1"/>
                </a:solidFill>
              </a:rPr>
              <a:t>Super resolution of video footage</a:t>
            </a:r>
          </a:p>
        </p:txBody>
      </p:sp>
    </p:spTree>
    <p:extLst>
      <p:ext uri="{BB962C8B-B14F-4D97-AF65-F5344CB8AC3E}">
        <p14:creationId xmlns:p14="http://schemas.microsoft.com/office/powerpoint/2010/main" val="258464885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Data</a:t>
            </a:r>
          </a:p>
        </p:txBody>
      </p:sp>
      <p:sp>
        <p:nvSpPr>
          <p:cNvPr id="138" name="“DIV2K” dataset…"/>
          <p:cNvSpPr txBox="1">
            <a:spLocks noGrp="1"/>
          </p:cNvSpPr>
          <p:nvPr>
            <p:ph type="body" idx="1"/>
          </p:nvPr>
        </p:nvSpPr>
        <p:spPr>
          <a:xfrm>
            <a:off x="571500" y="2137719"/>
            <a:ext cx="11861800" cy="7055708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defTabSz="502412">
              <a:spcBef>
                <a:spcPts val="3600"/>
              </a:spcBef>
              <a:buSzPct val="150000"/>
              <a:buFont typeface="Arial" panose="020B0604020202020204" pitchFamily="34" charset="0"/>
              <a:buChar char="•"/>
              <a:defRPr sz="3096">
                <a:solidFill>
                  <a:srgbClr val="000000"/>
                </a:solidFill>
              </a:defRPr>
            </a:pPr>
            <a:r>
              <a:rPr lang="en-US" sz="6000" dirty="0"/>
              <a:t> Image datasets: </a:t>
            </a:r>
          </a:p>
          <a:p>
            <a:pPr marL="1250442" lvl="1" indent="-857250" defTabSz="502412">
              <a:spcBef>
                <a:spcPts val="3600"/>
              </a:spcBef>
              <a:buFont typeface="Wingdings" pitchFamily="2" charset="2"/>
              <a:buChar char="Ø"/>
              <a:defRPr sz="3096">
                <a:solidFill>
                  <a:srgbClr val="000000"/>
                </a:solidFill>
              </a:defRPr>
            </a:pPr>
            <a:r>
              <a:rPr lang="en-US" sz="6000" dirty="0"/>
              <a:t>DIV2K [ </a:t>
            </a:r>
            <a:r>
              <a:rPr lang="en-US" sz="6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DIV2k Dataset link</a:t>
            </a:r>
            <a:r>
              <a:rPr lang="en-US" sz="6000" dirty="0"/>
              <a:t>]</a:t>
            </a:r>
          </a:p>
          <a:p>
            <a:pPr marL="1250442" lvl="1" indent="-857250" defTabSz="502412">
              <a:spcBef>
                <a:spcPts val="3600"/>
              </a:spcBef>
              <a:buFont typeface="Wingdings" pitchFamily="2" charset="2"/>
              <a:buChar char="Ø"/>
              <a:defRPr sz="3096">
                <a:solidFill>
                  <a:srgbClr val="000000"/>
                </a:solidFill>
              </a:defRPr>
            </a:pPr>
            <a:r>
              <a:rPr lang="en-US" sz="6000" dirty="0"/>
              <a:t>MS-COCO [ </a:t>
            </a:r>
            <a:r>
              <a:rPr lang="en-US" sz="6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MS-COCO Dataset Link</a:t>
            </a:r>
            <a:r>
              <a:rPr lang="en-US" sz="6000" dirty="0"/>
              <a:t> ] </a:t>
            </a:r>
          </a:p>
          <a:p>
            <a:pPr marL="172452" indent="-172452" defTabSz="502412">
              <a:spcBef>
                <a:spcPts val="3600"/>
              </a:spcBef>
              <a:buSzPct val="100000"/>
              <a:buFontTx/>
              <a:buChar char="•"/>
              <a:defRPr sz="1720">
                <a:solidFill>
                  <a:srgbClr val="000000"/>
                </a:solidFill>
              </a:defRPr>
            </a:pPr>
            <a:r>
              <a:rPr lang="en-US" sz="6000" dirty="0"/>
              <a:t> Training data : 5800 images , Validation Images: 100 images</a:t>
            </a:r>
          </a:p>
          <a:p>
            <a:pPr marL="172452" indent="-172452" defTabSz="502412">
              <a:spcBef>
                <a:spcPts val="3600"/>
              </a:spcBef>
              <a:buSzPct val="100000"/>
              <a:buFontTx/>
              <a:defRPr sz="1720">
                <a:solidFill>
                  <a:srgbClr val="000000"/>
                </a:solidFill>
              </a:defRPr>
            </a:pPr>
            <a:r>
              <a:rPr sz="6000" dirty="0"/>
              <a:t> Video datasets : </a:t>
            </a:r>
          </a:p>
          <a:p>
            <a:pPr marL="638074" lvl="1" indent="-310414" defTabSz="502412">
              <a:spcBef>
                <a:spcPts val="3600"/>
              </a:spcBef>
              <a:buSzPct val="100000"/>
              <a:buFontTx/>
              <a:defRPr sz="1720">
                <a:solidFill>
                  <a:srgbClr val="000000"/>
                </a:solidFill>
              </a:defRPr>
            </a:pPr>
            <a:r>
              <a:rPr sz="6000" dirty="0"/>
              <a:t>Vid4 [ </a:t>
            </a:r>
            <a:r>
              <a:rPr sz="6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Vid4 Dataset Link</a:t>
            </a:r>
            <a:r>
              <a:rPr sz="6000" dirty="0"/>
              <a:t> ] - for video super-resolution</a:t>
            </a:r>
          </a:p>
          <a:p>
            <a:pPr marL="310414" indent="-310414" defTabSz="502412">
              <a:spcBef>
                <a:spcPts val="3600"/>
              </a:spcBef>
              <a:buSzPct val="100000"/>
              <a:buFontTx/>
              <a:defRPr sz="1720">
                <a:solidFill>
                  <a:srgbClr val="000000"/>
                </a:solidFill>
              </a:defRPr>
            </a:pPr>
            <a:r>
              <a:rPr lang="en-US" sz="6000" dirty="0"/>
              <a:t>For Inferences :</a:t>
            </a:r>
          </a:p>
          <a:p>
            <a:pPr lvl="1" defTabSz="502412">
              <a:spcBef>
                <a:spcPts val="3600"/>
              </a:spcBef>
              <a:buSzPct val="100000"/>
              <a:buFont typeface="Wingdings" pitchFamily="2" charset="2"/>
              <a:buChar char="Ø"/>
              <a:defRPr sz="1720">
                <a:solidFill>
                  <a:srgbClr val="000000"/>
                </a:solidFill>
              </a:defRPr>
            </a:pPr>
            <a:r>
              <a:rPr lang="en-US" sz="4000" dirty="0">
                <a:latin typeface="+mj-lt"/>
                <a:ea typeface="Times New Roman" panose="02020603050405020304" pitchFamily="18" charset="0"/>
              </a:rPr>
              <a:t>LFW: </a:t>
            </a:r>
            <a:r>
              <a:rPr lang="en-US" sz="4000" dirty="0">
                <a:latin typeface="+mj-lt"/>
                <a:ea typeface="Times New Roman" panose="02020603050405020304" pitchFamily="18" charset="0"/>
                <a:hlinkClick r:id="rId5"/>
              </a:rPr>
              <a:t>LFW dataset</a:t>
            </a:r>
            <a:endParaRPr lang="en-US" sz="4000" dirty="0">
              <a:latin typeface="+mj-lt"/>
              <a:ea typeface="Times New Roman" panose="02020603050405020304" pitchFamily="18" charset="0"/>
            </a:endParaRPr>
          </a:p>
          <a:p>
            <a:pPr lvl="1" defTabSz="502412">
              <a:spcBef>
                <a:spcPts val="3600"/>
              </a:spcBef>
              <a:buSzPct val="100000"/>
              <a:buFont typeface="Wingdings" pitchFamily="2" charset="2"/>
              <a:buChar char="Ø"/>
              <a:defRPr sz="1720">
                <a:solidFill>
                  <a:srgbClr val="000000"/>
                </a:solidFill>
              </a:defRPr>
            </a:pPr>
            <a:r>
              <a:rPr lang="en-US" sz="4000" dirty="0">
                <a:latin typeface="+mj-lt"/>
              </a:rPr>
              <a:t>Set5 and Set14: </a:t>
            </a:r>
            <a:r>
              <a:rPr lang="en-US" sz="4000" dirty="0">
                <a:latin typeface="+mj-lt"/>
                <a:hlinkClick r:id="rId6"/>
              </a:rPr>
              <a:t>Set5 &amp; Set14 Datasets</a:t>
            </a:r>
            <a:endParaRPr sz="4000" dirty="0">
              <a:latin typeface="+mj-lt"/>
            </a:endParaRPr>
          </a:p>
          <a:p>
            <a:pPr marL="0" indent="0" defTabSz="502412">
              <a:spcBef>
                <a:spcPts val="3600"/>
              </a:spcBef>
              <a:buSzTx/>
              <a:buFontTx/>
              <a:buNone/>
              <a:defRPr sz="1720">
                <a:solidFill>
                  <a:srgbClr val="000000"/>
                </a:solidFill>
              </a:defRPr>
            </a:pPr>
            <a:r>
              <a:rPr sz="4000" b="1" dirty="0">
                <a:latin typeface="+mj-lt"/>
                <a:ea typeface="+mj-ea"/>
                <a:cs typeface="+mj-cs"/>
                <a:sym typeface="Helvetica Neue"/>
              </a:rPr>
              <a:t>Reference:</a:t>
            </a:r>
            <a:r>
              <a:rPr sz="4000" dirty="0"/>
              <a:t> Nao Takano and Gita </a:t>
            </a:r>
            <a:r>
              <a:rPr sz="4000" dirty="0" err="1"/>
              <a:t>Alaghband</a:t>
            </a:r>
            <a:r>
              <a:rPr sz="4000" dirty="0"/>
              <a:t>. “SRGAN: Training Dataset Matters”, 2019. ( </a:t>
            </a:r>
            <a:r>
              <a:rPr sz="4000" dirty="0">
                <a:solidFill>
                  <a:srgbClr val="0563C1"/>
                </a:solidFill>
              </a:rPr>
              <a:t>arXiv:1903.09922 </a:t>
            </a:r>
            <a:r>
              <a:rPr sz="4000" dirty="0"/>
              <a:t>). 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36883560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Data preprocess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Image preprocessing</a:t>
            </a:r>
          </a:p>
        </p:txBody>
      </p:sp>
      <p:sp>
        <p:nvSpPr>
          <p:cNvPr id="141" name="Original images are (2048, 1080, 3) shap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54075" indent="-714375">
              <a:buClr>
                <a:srgbClr val="24292E"/>
              </a:buClr>
              <a:buFont typeface="Times"/>
              <a:defRPr>
                <a:solidFill>
                  <a:srgbClr val="000000"/>
                </a:solidFill>
              </a:defRPr>
            </a:pPr>
            <a:r>
              <a:rPr dirty="0"/>
              <a:t>Original images are (2048, 1080, 3) shape</a:t>
            </a:r>
          </a:p>
          <a:p>
            <a:pPr marL="854075" indent="-714375">
              <a:buClr>
                <a:srgbClr val="24292E"/>
              </a:buClr>
              <a:buFont typeface="Times"/>
              <a:defRPr>
                <a:solidFill>
                  <a:srgbClr val="000000"/>
                </a:solidFill>
              </a:defRPr>
            </a:pPr>
            <a:r>
              <a:rPr dirty="0"/>
              <a:t>Crop images to (</a:t>
            </a:r>
            <a:r>
              <a:rPr lang="en-US" dirty="0"/>
              <a:t>96</a:t>
            </a:r>
            <a:r>
              <a:rPr dirty="0"/>
              <a:t>, </a:t>
            </a:r>
            <a:r>
              <a:rPr lang="en-US" dirty="0"/>
              <a:t>96</a:t>
            </a:r>
            <a:r>
              <a:rPr dirty="0"/>
              <a:t>, 3) </a:t>
            </a:r>
            <a:r>
              <a:rPr b="1" i="1" dirty="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 Neue"/>
              </a:rPr>
              <a:t>(</a:t>
            </a:r>
            <a:r>
              <a:rPr lang="en-US" b="1" i="1" dirty="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 Neue"/>
              </a:rPr>
              <a:t>reduced</a:t>
            </a:r>
            <a:r>
              <a:rPr b="1" i="1" dirty="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 Neue"/>
              </a:rPr>
              <a:t>)</a:t>
            </a:r>
            <a:endParaRPr b="1" dirty="0">
              <a:solidFill>
                <a:srgbClr val="FF0000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marL="854075" indent="-714375">
              <a:buClr>
                <a:srgbClr val="24292E"/>
              </a:buClr>
              <a:buFont typeface="Times"/>
              <a:defRPr>
                <a:solidFill>
                  <a:srgbClr val="000000"/>
                </a:solidFill>
              </a:defRPr>
            </a:pPr>
            <a:r>
              <a:rPr dirty="0"/>
              <a:t>Discriminator input is (</a:t>
            </a:r>
            <a:r>
              <a:rPr lang="en-US" dirty="0"/>
              <a:t>96</a:t>
            </a:r>
            <a:r>
              <a:rPr dirty="0"/>
              <a:t>, </a:t>
            </a:r>
            <a:r>
              <a:rPr lang="en-US" dirty="0"/>
              <a:t>96</a:t>
            </a:r>
            <a:r>
              <a:rPr dirty="0"/>
              <a:t>, 3) </a:t>
            </a:r>
            <a:r>
              <a:rPr lang="en-US" dirty="0"/>
              <a:t>– High Resolution </a:t>
            </a:r>
            <a:endParaRPr dirty="0"/>
          </a:p>
          <a:p>
            <a:pPr marL="854075" indent="-714375">
              <a:buClr>
                <a:srgbClr val="24292E"/>
              </a:buClr>
              <a:buFont typeface="Times"/>
              <a:defRPr>
                <a:solidFill>
                  <a:srgbClr val="000000"/>
                </a:solidFill>
              </a:defRPr>
            </a:pPr>
            <a:r>
              <a:rPr dirty="0"/>
              <a:t>Generator input is (</a:t>
            </a:r>
            <a:r>
              <a:rPr lang="en-US" dirty="0"/>
              <a:t>24</a:t>
            </a:r>
            <a:r>
              <a:rPr dirty="0"/>
              <a:t>, </a:t>
            </a:r>
            <a:r>
              <a:rPr lang="en-US" dirty="0"/>
              <a:t>24</a:t>
            </a:r>
            <a:r>
              <a:rPr dirty="0"/>
              <a:t>, 3) </a:t>
            </a:r>
            <a:r>
              <a:rPr lang="en-US" dirty="0"/>
              <a:t>– Low Resolution</a:t>
            </a:r>
          </a:p>
          <a:p>
            <a:pPr marL="1311275" lvl="1" indent="-714375">
              <a:buClr>
                <a:srgbClr val="24292E"/>
              </a:buClr>
              <a:buFont typeface="Wingdings" pitchFamily="2" charset="2"/>
              <a:buChar char="Ø"/>
              <a:defRPr>
                <a:solidFill>
                  <a:srgbClr val="000000"/>
                </a:solidFill>
              </a:defRPr>
            </a:pPr>
            <a:r>
              <a:rPr dirty="0"/>
              <a:t>Images are </a:t>
            </a:r>
            <a:r>
              <a:rPr dirty="0" err="1"/>
              <a:t>downsampled</a:t>
            </a:r>
            <a:r>
              <a:rPr dirty="0"/>
              <a:t> using </a:t>
            </a:r>
            <a:r>
              <a:rPr b="1" dirty="0">
                <a:latin typeface="+mj-lt"/>
                <a:ea typeface="+mj-ea"/>
                <a:cs typeface="+mj-cs"/>
                <a:sym typeface="Helvetica Neue"/>
              </a:rPr>
              <a:t>"bicubic"</a:t>
            </a:r>
            <a:r>
              <a:rPr dirty="0"/>
              <a:t> kernel by a factor of </a:t>
            </a:r>
            <a:r>
              <a:rPr b="1" dirty="0">
                <a:latin typeface="+mj-lt"/>
                <a:ea typeface="+mj-ea"/>
                <a:cs typeface="+mj-cs"/>
                <a:sym typeface="Helvetica Neue"/>
              </a:rPr>
              <a:t>“4"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reliminary 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Image </a:t>
            </a:r>
            <a:r>
              <a:rPr lang="en-US" dirty="0"/>
              <a:t>p</a:t>
            </a:r>
            <a:r>
              <a:rPr dirty="0"/>
              <a:t>reprocessin</a:t>
            </a:r>
            <a:r>
              <a:rPr lang="en-US" dirty="0"/>
              <a:t>g</a:t>
            </a:r>
            <a:endParaRPr dirty="0"/>
          </a:p>
        </p:txBody>
      </p:sp>
      <p:grpSp>
        <p:nvGrpSpPr>
          <p:cNvPr id="146" name="Image Gallery"/>
          <p:cNvGrpSpPr/>
          <p:nvPr/>
        </p:nvGrpSpPr>
        <p:grpSpPr>
          <a:xfrm>
            <a:off x="6401035" y="2222499"/>
            <a:ext cx="6059490" cy="6797082"/>
            <a:chOff x="-1" y="0"/>
            <a:chExt cx="6059489" cy="6797081"/>
          </a:xfrm>
        </p:grpSpPr>
        <p:pic>
          <p:nvPicPr>
            <p:cNvPr id="144" name="img_2.png" descr="img_2.png"/>
            <p:cNvPicPr>
              <a:picLocks noChangeAspect="1"/>
            </p:cNvPicPr>
            <p:nvPr/>
          </p:nvPicPr>
          <p:blipFill>
            <a:blip r:embed="rId2"/>
            <a:srcRect l="1595" r="1594"/>
            <a:stretch>
              <a:fillRect/>
            </a:stretch>
          </p:blipFill>
          <p:spPr>
            <a:xfrm>
              <a:off x="-1" y="0"/>
              <a:ext cx="6059489" cy="62592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5" name="High resolution image"/>
            <p:cNvSpPr txBox="1"/>
            <p:nvPr/>
          </p:nvSpPr>
          <p:spPr>
            <a:xfrm>
              <a:off x="-1" y="6335416"/>
              <a:ext cx="6059488" cy="461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2000"/>
              </a:lvl1pPr>
            </a:lstStyle>
            <a:p>
              <a:r>
                <a:rPr b="1" dirty="0">
                  <a:latin typeface="+mj-lt"/>
                </a:rPr>
                <a:t>High resolution image</a:t>
              </a:r>
            </a:p>
          </p:txBody>
        </p:sp>
      </p:grpSp>
      <p:grpSp>
        <p:nvGrpSpPr>
          <p:cNvPr id="149" name="Image Gallery"/>
          <p:cNvGrpSpPr/>
          <p:nvPr/>
        </p:nvGrpSpPr>
        <p:grpSpPr>
          <a:xfrm>
            <a:off x="530069" y="2222500"/>
            <a:ext cx="5819935" cy="6783026"/>
            <a:chOff x="-1" y="0"/>
            <a:chExt cx="5819933" cy="6783025"/>
          </a:xfrm>
        </p:grpSpPr>
        <p:pic>
          <p:nvPicPr>
            <p:cNvPr id="147" name="img2.png" descr="img2.png"/>
            <p:cNvPicPr>
              <a:picLocks noChangeAspect="1"/>
            </p:cNvPicPr>
            <p:nvPr/>
          </p:nvPicPr>
          <p:blipFill>
            <a:blip r:embed="rId3"/>
            <a:srcRect l="3404" r="3404"/>
            <a:stretch>
              <a:fillRect/>
            </a:stretch>
          </p:blipFill>
          <p:spPr>
            <a:xfrm>
              <a:off x="-1" y="0"/>
              <a:ext cx="5819933" cy="6245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8" name="Low resolution image"/>
            <p:cNvSpPr txBox="1"/>
            <p:nvPr/>
          </p:nvSpPr>
          <p:spPr>
            <a:xfrm>
              <a:off x="-1" y="6321360"/>
              <a:ext cx="5819933" cy="461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/>
            <a:p>
              <a:pPr lvl="2">
                <a:defRPr sz="2000"/>
              </a:pPr>
              <a:r>
                <a:rPr b="1" dirty="0">
                  <a:latin typeface="+mj-lt"/>
                </a:rPr>
                <a:t>Low resolution image</a:t>
              </a:r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RGAN Model detai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SRGAN Model details</a:t>
            </a:r>
          </a:p>
        </p:txBody>
      </p:sp>
      <p:sp>
        <p:nvSpPr>
          <p:cNvPr id="152" name="SRGAN is specific type of GAN architectur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rPr dirty="0"/>
              <a:t>SRGAN is specific type of GAN architecture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dirty="0"/>
              <a:t>Uses unique loss “perceptual loss” for generator training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enerative Adversarial Networks (GAN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Generative Adversarial Networks (GAN)</a:t>
            </a:r>
          </a:p>
        </p:txBody>
      </p:sp>
      <p:grpSp>
        <p:nvGrpSpPr>
          <p:cNvPr id="157" name="Image Gallery"/>
          <p:cNvGrpSpPr/>
          <p:nvPr/>
        </p:nvGrpSpPr>
        <p:grpSpPr>
          <a:xfrm>
            <a:off x="571498" y="2222498"/>
            <a:ext cx="12101064" cy="6755534"/>
            <a:chOff x="-1" y="-1"/>
            <a:chExt cx="12101063" cy="6755532"/>
          </a:xfrm>
        </p:grpSpPr>
        <p:pic>
          <p:nvPicPr>
            <p:cNvPr id="155" name="gan_diagram.png" descr="gan_diagram.png"/>
            <p:cNvPicPr>
              <a:picLocks noChangeAspect="1"/>
            </p:cNvPicPr>
            <p:nvPr/>
          </p:nvPicPr>
          <p:blipFill>
            <a:blip r:embed="rId2"/>
            <a:srcRect l="6017" r="6017"/>
            <a:stretch>
              <a:fillRect/>
            </a:stretch>
          </p:blipFill>
          <p:spPr>
            <a:xfrm>
              <a:off x="-1" y="-1"/>
              <a:ext cx="12101063" cy="62176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6" name="GAN block diagram"/>
            <p:cNvSpPr txBox="1"/>
            <p:nvPr/>
          </p:nvSpPr>
          <p:spPr>
            <a:xfrm>
              <a:off x="-1" y="6293866"/>
              <a:ext cx="12101062" cy="461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2000"/>
              </a:lvl1pPr>
            </a:lstStyle>
            <a:p>
              <a:r>
                <a:rPr b="1" dirty="0">
                  <a:latin typeface="+mj-lt"/>
                </a:rPr>
                <a:t>GAN block diagram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1620</TotalTime>
  <Words>1197</Words>
  <Application>Microsoft Macintosh PowerPoint</Application>
  <PresentationFormat>Custom</PresentationFormat>
  <Paragraphs>193</Paragraphs>
  <Slides>33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Cambria Math</vt:lpstr>
      <vt:lpstr>Helvetica Neue</vt:lpstr>
      <vt:lpstr>Helvetica Neue Light</vt:lpstr>
      <vt:lpstr>Helvetica Neue Medium</vt:lpstr>
      <vt:lpstr>Times</vt:lpstr>
      <vt:lpstr>Wingdings</vt:lpstr>
      <vt:lpstr>ModernPortfolio</vt:lpstr>
      <vt:lpstr>Super Resolution of Images/Videos using SRGAN</vt:lpstr>
      <vt:lpstr>Overview</vt:lpstr>
      <vt:lpstr>Business Problem</vt:lpstr>
      <vt:lpstr>Project goals</vt:lpstr>
      <vt:lpstr>Data</vt:lpstr>
      <vt:lpstr>Image preprocessing</vt:lpstr>
      <vt:lpstr>Image preprocessing</vt:lpstr>
      <vt:lpstr>SRGAN Model details</vt:lpstr>
      <vt:lpstr>Generative Adversarial Networks (GAN)</vt:lpstr>
      <vt:lpstr>SRGAN</vt:lpstr>
      <vt:lpstr>Training details</vt:lpstr>
      <vt:lpstr>Per-Pix Loss</vt:lpstr>
      <vt:lpstr>Intuition behind Per-Pix Loss</vt:lpstr>
      <vt:lpstr>Training and Deployment Infrastructure</vt:lpstr>
      <vt:lpstr>Workflow</vt:lpstr>
      <vt:lpstr>More specifics of coding</vt:lpstr>
      <vt:lpstr>Results of project</vt:lpstr>
      <vt:lpstr>Pixel quality evaluation</vt:lpstr>
      <vt:lpstr>Pixel quality comparison with SRGAN paper</vt:lpstr>
      <vt:lpstr>Perceptual quality evaluation</vt:lpstr>
      <vt:lpstr>Perceptual quality evaluation</vt:lpstr>
      <vt:lpstr>Perceptual quality (close observation)</vt:lpstr>
      <vt:lpstr>Perceptual quality – MSE (close observation)</vt:lpstr>
      <vt:lpstr>Perceptual quality-PERPIX(close observation)</vt:lpstr>
      <vt:lpstr>Super-resolution of Faces</vt:lpstr>
      <vt:lpstr>Super-resolution of Videos</vt:lpstr>
      <vt:lpstr>Deployment details</vt:lpstr>
      <vt:lpstr>Summary</vt:lpstr>
      <vt:lpstr>Ways of improvement</vt:lpstr>
      <vt:lpstr>Challenges</vt:lpstr>
      <vt:lpstr>Further Work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Resolution of Images  using SRGAN</dc:title>
  <cp:lastModifiedBy>Srikanth Babu Mandru</cp:lastModifiedBy>
  <cp:revision>342</cp:revision>
  <dcterms:modified xsi:type="dcterms:W3CDTF">2020-04-08T21:15:07Z</dcterms:modified>
</cp:coreProperties>
</file>